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sldIdLst>
    <p:sldId id="256" r:id="rId2"/>
    <p:sldId id="257" r:id="rId3"/>
    <p:sldId id="258" r:id="rId4"/>
    <p:sldId id="261" r:id="rId5"/>
    <p:sldId id="262" r:id="rId6"/>
    <p:sldId id="265" r:id="rId7"/>
    <p:sldId id="263"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10/06/2012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10/06/2012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10/06/2012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10/06/2012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10/06/2012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10/06/2012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10/06/2012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t>10/06/2012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10/06/2012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10/06/2012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10/06/2012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A309A6D-C09C-4548-B29A-6CF363A7E532}" type="datetimeFigureOut">
              <a:rPr lang="fr-FR" smtClean="0"/>
              <a:t>10/06/2012</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http://www.pseau.org/gif/logo_eau_adour_garonne.gif" TargetMode="External"/><Relationship Id="rId18" Type="http://schemas.openxmlformats.org/officeDocument/2006/relationships/image" Target="../media/image23.jpe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gif"/><Relationship Id="rId17"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21.jpeg"/><Relationship Id="rId1" Type="http://schemas.openxmlformats.org/officeDocument/2006/relationships/themeOverride" Target="../theme/themeOverride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3.jpeg"/><Relationship Id="rId15" Type="http://schemas.openxmlformats.org/officeDocument/2006/relationships/image" Target="../media/image20.gif"/><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gif"/><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768" y="764704"/>
            <a:ext cx="8424936" cy="3539430"/>
          </a:xfrm>
          <a:prstGeom prst="rect">
            <a:avLst/>
          </a:prstGeom>
        </p:spPr>
        <p:txBody>
          <a:bodyPr wrap="square">
            <a:spAutoFit/>
          </a:bodyPr>
          <a:lstStyle/>
          <a:p>
            <a:pPr algn="ctr"/>
            <a:r>
              <a:rPr lang="en-GB" sz="2800" dirty="0">
                <a:latin typeface="Tw Cen MT" pitchFamily="34" charset="0"/>
              </a:rPr>
              <a:t>MESSAGE FROM THE 6TH WORLD WATER </a:t>
            </a:r>
            <a:r>
              <a:rPr lang="en-GB" sz="2800" dirty="0" smtClean="0">
                <a:latin typeface="Tw Cen MT" pitchFamily="34" charset="0"/>
              </a:rPr>
              <a:t>FORUM </a:t>
            </a:r>
            <a:endParaRPr lang="fr-FR" sz="2800" dirty="0">
              <a:latin typeface="Tw Cen MT" pitchFamily="34" charset="0"/>
            </a:endParaRPr>
          </a:p>
          <a:p>
            <a:pPr algn="ctr"/>
            <a:endParaRPr lang="en-GB" sz="2400" dirty="0" smtClean="0"/>
          </a:p>
          <a:p>
            <a:pPr algn="ctr"/>
            <a:endParaRPr lang="en-GB" sz="2400" dirty="0" smtClean="0"/>
          </a:p>
          <a:p>
            <a:pPr algn="ctr"/>
            <a:endParaRPr lang="en-GB" sz="2400" dirty="0"/>
          </a:p>
          <a:p>
            <a:pPr algn="ctr"/>
            <a:endParaRPr lang="en-GB" sz="2400" dirty="0" smtClean="0"/>
          </a:p>
          <a:p>
            <a:pPr algn="ctr"/>
            <a:r>
              <a:rPr lang="en-GB" sz="2000" dirty="0">
                <a:latin typeface="Tw Cen MT" pitchFamily="34" charset="0"/>
              </a:rPr>
              <a:t>COPING WITH UNCERTAINTIES RELATED TO CLIMATE AND GLOBAL </a:t>
            </a:r>
            <a:r>
              <a:rPr lang="en-GB" sz="2000" dirty="0" smtClean="0">
                <a:latin typeface="Tw Cen MT" pitchFamily="34" charset="0"/>
              </a:rPr>
              <a:t>CHANGES </a:t>
            </a:r>
            <a:endParaRPr lang="fr-FR" sz="2000" dirty="0">
              <a:latin typeface="Tw Cen MT" pitchFamily="34" charset="0"/>
            </a:endParaRPr>
          </a:p>
          <a:p>
            <a:pPr algn="ctr"/>
            <a:endParaRPr lang="en-GB" sz="2000" dirty="0" smtClean="0">
              <a:latin typeface="Tw Cen MT" pitchFamily="34" charset="0"/>
            </a:endParaRPr>
          </a:p>
          <a:p>
            <a:pPr algn="ctr"/>
            <a:endParaRPr lang="en-GB" sz="2000" dirty="0">
              <a:latin typeface="Tw Cen MT" pitchFamily="34" charset="0"/>
            </a:endParaRPr>
          </a:p>
          <a:p>
            <a:pPr algn="ctr"/>
            <a:r>
              <a:rPr lang="en-GB" sz="2000" dirty="0" smtClean="0">
                <a:latin typeface="Tw Cen MT" pitchFamily="34" charset="0"/>
              </a:rPr>
              <a:t>OUTCOME </a:t>
            </a:r>
            <a:r>
              <a:rPr lang="en-GB" sz="2000" dirty="0">
                <a:latin typeface="Tw Cen MT" pitchFamily="34" charset="0"/>
              </a:rPr>
              <a:t>TO ACTION PLAN </a:t>
            </a:r>
          </a:p>
          <a:p>
            <a:pPr algn="ctr"/>
            <a:r>
              <a:rPr lang="en-GB" sz="2000" dirty="0">
                <a:latin typeface="Tw Cen MT" pitchFamily="34" charset="0"/>
              </a:rPr>
              <a:t>FROM MARSEILLES (2012) TO DAEGU (2015) </a:t>
            </a:r>
            <a:endParaRPr lang="fr-FR" sz="2000" dirty="0">
              <a:latin typeface="Tw Cen MT" pitchFamily="34" charset="0"/>
            </a:endParaRPr>
          </a:p>
        </p:txBody>
      </p:sp>
      <p:pic>
        <p:nvPicPr>
          <p:cNvPr id="1026" name="Picture 2" descr="D:\Users\boissoam\Pictures\Mes images\Logos\logo_académ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5443860"/>
            <a:ext cx="1152128" cy="10773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oissoam\Pictures\Mes images\Logos\Unesco-IHP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613" y="5486212"/>
            <a:ext cx="1820835" cy="103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boissoam\Pictures\Mes images\Logos\logo_FME_Marseille-f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5" y="5157192"/>
            <a:ext cx="817894" cy="143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1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67944" y="1988840"/>
            <a:ext cx="4217986" cy="4032448"/>
          </a:xfrm>
        </p:spPr>
        <p:txBody>
          <a:bodyPr>
            <a:normAutofit/>
          </a:bodyPr>
          <a:lstStyle/>
          <a:p>
            <a:r>
              <a:rPr lang="en-GB" sz="1400" dirty="0">
                <a:latin typeface="Calibri" pitchFamily="34" charset="0"/>
                <a:cs typeface="Calibri" pitchFamily="34" charset="0"/>
              </a:rPr>
              <a:t>Climate change is having a profound impact on water resources, as evidenced by changes in snowpack, sea level, river flows, drought, extreme events, </a:t>
            </a:r>
            <a:r>
              <a:rPr lang="en-GB" sz="1400" dirty="0" smtClean="0">
                <a:latin typeface="Calibri" pitchFamily="34" charset="0"/>
                <a:cs typeface="Calibri" pitchFamily="34" charset="0"/>
              </a:rPr>
              <a:t>runoff</a:t>
            </a:r>
            <a:r>
              <a:rPr lang="en-GB" sz="1400" dirty="0">
                <a:latin typeface="Calibri" pitchFamily="34" charset="0"/>
                <a:cs typeface="Calibri" pitchFamily="34" charset="0"/>
              </a:rPr>
              <a:t> </a:t>
            </a:r>
            <a:r>
              <a:rPr lang="en-GB" sz="1400" dirty="0" smtClean="0">
                <a:latin typeface="Calibri" pitchFamily="34" charset="0"/>
                <a:cs typeface="Calibri" pitchFamily="34" charset="0"/>
              </a:rPr>
              <a:t>in different regions of the world.</a:t>
            </a:r>
          </a:p>
          <a:p>
            <a:endParaRPr lang="en-GB" sz="1400" dirty="0" smtClean="0">
              <a:latin typeface="Calibri" pitchFamily="34" charset="0"/>
              <a:cs typeface="Calibri" pitchFamily="34" charset="0"/>
            </a:endParaRPr>
          </a:p>
          <a:p>
            <a:r>
              <a:rPr lang="en-GB" sz="1400" b="0" dirty="0" smtClean="0">
                <a:latin typeface="Calibri" pitchFamily="34" charset="0"/>
                <a:cs typeface="Calibri" pitchFamily="34" charset="0"/>
              </a:rPr>
              <a:t>Not only climate change</a:t>
            </a:r>
            <a:r>
              <a:rPr lang="en-GB" sz="1400" dirty="0">
                <a:latin typeface="Calibri" pitchFamily="34" charset="0"/>
                <a:cs typeface="Calibri" pitchFamily="34" charset="0"/>
              </a:rPr>
              <a:t>, but anthropogenic factors of all kinds including population, the economy, resource use, energy development, transport, communication, land use and cover, urbanization, etc., are </a:t>
            </a:r>
            <a:r>
              <a:rPr lang="en-GB" sz="1400" dirty="0" smtClean="0">
                <a:latin typeface="Calibri" pitchFamily="34" charset="0"/>
                <a:cs typeface="Calibri" pitchFamily="34" charset="0"/>
              </a:rPr>
              <a:t>increasing uncertainties about future water availability for human needs.</a:t>
            </a:r>
          </a:p>
          <a:p>
            <a:endParaRPr lang="en-GB" sz="1400" dirty="0" smtClean="0">
              <a:latin typeface="Calibri" pitchFamily="34" charset="0"/>
              <a:cs typeface="Calibri" pitchFamily="34" charset="0"/>
            </a:endParaRPr>
          </a:p>
          <a:p>
            <a:r>
              <a:rPr lang="en-GB" sz="1400" dirty="0" smtClean="0">
                <a:latin typeface="Calibri" pitchFamily="34" charset="0"/>
                <a:cs typeface="Calibri" pitchFamily="34" charset="0"/>
              </a:rPr>
              <a:t>Those </a:t>
            </a:r>
            <a:r>
              <a:rPr lang="en-GB" sz="1400" dirty="0">
                <a:latin typeface="Calibri" pitchFamily="34" charset="0"/>
                <a:cs typeface="Calibri" pitchFamily="34" charset="0"/>
              </a:rPr>
              <a:t>impacts are raising a range of new challenges for water resources managers to deal with uncertainty in water resources planning and management.</a:t>
            </a:r>
          </a:p>
          <a:p>
            <a:pPr marL="0" indent="0">
              <a:buNone/>
            </a:pPr>
            <a:endParaRPr lang="en-GB" sz="1400"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l="24211" t="9920" r="39569" b="9920"/>
          <a:stretch>
            <a:fillRect/>
          </a:stretch>
        </p:blipFill>
        <p:spPr bwMode="auto">
          <a:xfrm>
            <a:off x="503497" y="1700808"/>
            <a:ext cx="3042801" cy="4248473"/>
          </a:xfrm>
          <a:prstGeom prst="rect">
            <a:avLst/>
          </a:prstGeom>
          <a:noFill/>
          <a:ln>
            <a:noFill/>
          </a:ln>
          <a:effectLst/>
          <a:extLst/>
        </p:spPr>
      </p:pic>
      <p:sp>
        <p:nvSpPr>
          <p:cNvPr id="8" name="ZoneTexte 7"/>
          <p:cNvSpPr txBox="1"/>
          <p:nvPr/>
        </p:nvSpPr>
        <p:spPr>
          <a:xfrm>
            <a:off x="467544" y="6021288"/>
            <a:ext cx="2880320" cy="261610"/>
          </a:xfrm>
          <a:prstGeom prst="rect">
            <a:avLst/>
          </a:prstGeom>
          <a:noFill/>
        </p:spPr>
        <p:txBody>
          <a:bodyPr wrap="square" rtlCol="0">
            <a:spAutoFit/>
          </a:bodyPr>
          <a:lstStyle/>
          <a:p>
            <a:r>
              <a:rPr lang="da-DK" sz="1050" i="1" dirty="0"/>
              <a:t>Carter &amp; Parker, HSJ, </a:t>
            </a:r>
            <a:r>
              <a:rPr lang="da-DK" sz="1050" i="1" dirty="0" smtClean="0"/>
              <a:t>2009</a:t>
            </a:r>
            <a:endParaRPr lang="fr-FR" sz="1050" dirty="0"/>
          </a:p>
        </p:txBody>
      </p:sp>
      <p:sp>
        <p:nvSpPr>
          <p:cNvPr id="9" name="ZoneTexte 8"/>
          <p:cNvSpPr txBox="1"/>
          <p:nvPr/>
        </p:nvSpPr>
        <p:spPr>
          <a:xfrm>
            <a:off x="1763688" y="764704"/>
            <a:ext cx="5472608" cy="461665"/>
          </a:xfrm>
          <a:prstGeom prst="rect">
            <a:avLst/>
          </a:prstGeom>
          <a:noFill/>
        </p:spPr>
        <p:txBody>
          <a:bodyPr wrap="square" rtlCol="0">
            <a:spAutoFit/>
          </a:bodyPr>
          <a:lstStyle/>
          <a:p>
            <a:pPr algn="ctr"/>
            <a:r>
              <a:rPr lang="en-US" sz="2400" dirty="0">
                <a:latin typeface="Tw Cen MT" pitchFamily="34" charset="0"/>
              </a:rPr>
              <a:t>Growing uncertainty over the future</a:t>
            </a:r>
            <a:endParaRPr lang="fr-FR" sz="2400" dirty="0">
              <a:latin typeface="Tw Cen MT" pitchFamily="34" charset="0"/>
            </a:endParaRPr>
          </a:p>
        </p:txBody>
      </p:sp>
    </p:spTree>
    <p:extLst>
      <p:ext uri="{BB962C8B-B14F-4D97-AF65-F5344CB8AC3E}">
        <p14:creationId xmlns:p14="http://schemas.microsoft.com/office/powerpoint/2010/main" val="269684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404664"/>
            <a:ext cx="7520940" cy="432048"/>
          </a:xfrm>
        </p:spPr>
        <p:txBody>
          <a:bodyPr>
            <a:noAutofit/>
          </a:bodyPr>
          <a:lstStyle/>
          <a:p>
            <a:pPr marL="0" indent="0" algn="ctr">
              <a:buNone/>
            </a:pPr>
            <a:r>
              <a:rPr lang="en-GB" dirty="0" smtClean="0">
                <a:latin typeface="Tw Cen MT" pitchFamily="34" charset="0"/>
              </a:rPr>
              <a:t>A complex </a:t>
            </a:r>
            <a:r>
              <a:rPr lang="en-GB" dirty="0">
                <a:latin typeface="Tw Cen MT" pitchFamily="34" charset="0"/>
              </a:rPr>
              <a:t>environment for decision making</a:t>
            </a:r>
            <a:endParaRPr lang="fr-FR" dirty="0">
              <a:latin typeface="Tw Cen MT" pitchFamily="34" charset="0"/>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6690" y="2722741"/>
            <a:ext cx="5090206" cy="3658587"/>
          </a:xfrm>
          <a:prstGeom prst="rect">
            <a:avLst/>
          </a:prstGeom>
          <a:noFill/>
          <a:ln>
            <a:noFill/>
          </a:ln>
          <a:effectLst/>
          <a:extLst/>
        </p:spPr>
      </p:pic>
      <p:sp>
        <p:nvSpPr>
          <p:cNvPr id="6" name="Rectangle 5"/>
          <p:cNvSpPr/>
          <p:nvPr/>
        </p:nvSpPr>
        <p:spPr>
          <a:xfrm>
            <a:off x="6588224" y="6426914"/>
            <a:ext cx="2228672" cy="246221"/>
          </a:xfrm>
          <a:prstGeom prst="rect">
            <a:avLst/>
          </a:prstGeom>
        </p:spPr>
        <p:txBody>
          <a:bodyPr wrap="square">
            <a:spAutoFit/>
          </a:bodyPr>
          <a:lstStyle/>
          <a:p>
            <a:pPr algn="r"/>
            <a:r>
              <a:rPr lang="en-US" sz="1000" i="1" dirty="0" smtClean="0"/>
              <a:t>Rob </a:t>
            </a:r>
            <a:r>
              <a:rPr lang="en-US" sz="1000" i="1" dirty="0"/>
              <a:t>Swart, CIRCLE-2, </a:t>
            </a:r>
            <a:r>
              <a:rPr lang="en-US" sz="1000" i="1" dirty="0" smtClean="0"/>
              <a:t>2010</a:t>
            </a:r>
            <a:endParaRPr lang="fr-FR" sz="1000"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87" y="1052736"/>
            <a:ext cx="3470018" cy="2701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p:cNvSpPr txBox="1"/>
          <p:nvPr/>
        </p:nvSpPr>
        <p:spPr>
          <a:xfrm>
            <a:off x="4644008" y="1196752"/>
            <a:ext cx="3456384" cy="830997"/>
          </a:xfrm>
          <a:prstGeom prst="rect">
            <a:avLst/>
          </a:prstGeom>
          <a:noFill/>
        </p:spPr>
        <p:txBody>
          <a:bodyPr wrap="square" rtlCol="0">
            <a:spAutoFit/>
          </a:bodyPr>
          <a:lstStyle/>
          <a:p>
            <a:r>
              <a:rPr lang="fr-FR" sz="1600" dirty="0">
                <a:latin typeface="Calibri" pitchFamily="34" charset="0"/>
                <a:cs typeface="Calibri" pitchFamily="34" charset="0"/>
              </a:rPr>
              <a:t>The </a:t>
            </a:r>
            <a:r>
              <a:rPr lang="fr-FR" sz="1600" dirty="0" err="1">
                <a:latin typeface="Calibri" pitchFamily="34" charset="0"/>
                <a:cs typeface="Calibri" pitchFamily="34" charset="0"/>
              </a:rPr>
              <a:t>entire</a:t>
            </a:r>
            <a:r>
              <a:rPr lang="fr-FR" sz="1600" dirty="0">
                <a:latin typeface="Calibri" pitchFamily="34" charset="0"/>
                <a:cs typeface="Calibri" pitchFamily="34" charset="0"/>
              </a:rPr>
              <a:t> </a:t>
            </a:r>
            <a:r>
              <a:rPr lang="fr-FR" sz="1600" dirty="0" err="1">
                <a:latin typeface="Calibri" pitchFamily="34" charset="0"/>
                <a:cs typeface="Calibri" pitchFamily="34" charset="0"/>
              </a:rPr>
              <a:t>modelling</a:t>
            </a:r>
            <a:r>
              <a:rPr lang="fr-FR" sz="1600" dirty="0">
                <a:latin typeface="Calibri" pitchFamily="34" charset="0"/>
                <a:cs typeface="Calibri" pitchFamily="34" charset="0"/>
              </a:rPr>
              <a:t> </a:t>
            </a:r>
            <a:r>
              <a:rPr lang="fr-FR" sz="1600" dirty="0" err="1">
                <a:latin typeface="Calibri" pitchFamily="34" charset="0"/>
                <a:cs typeface="Calibri" pitchFamily="34" charset="0"/>
              </a:rPr>
              <a:t>chain</a:t>
            </a:r>
            <a:r>
              <a:rPr lang="fr-FR" sz="1600" dirty="0">
                <a:latin typeface="Calibri" pitchFamily="34" charset="0"/>
                <a:cs typeface="Calibri" pitchFamily="34" charset="0"/>
              </a:rPr>
              <a:t> </a:t>
            </a:r>
            <a:r>
              <a:rPr lang="fr-FR" sz="1600" dirty="0" err="1">
                <a:latin typeface="Calibri" pitchFamily="34" charset="0"/>
                <a:cs typeface="Calibri" pitchFamily="34" charset="0"/>
              </a:rPr>
              <a:t>is</a:t>
            </a:r>
            <a:r>
              <a:rPr lang="fr-FR" sz="1600" dirty="0">
                <a:latin typeface="Calibri" pitchFamily="34" charset="0"/>
                <a:cs typeface="Calibri" pitchFamily="34" charset="0"/>
              </a:rPr>
              <a:t> </a:t>
            </a:r>
            <a:r>
              <a:rPr lang="fr-FR" sz="1600" dirty="0" err="1">
                <a:latin typeface="Calibri" pitchFamily="34" charset="0"/>
                <a:cs typeface="Calibri" pitchFamily="34" charset="0"/>
              </a:rPr>
              <a:t>affected</a:t>
            </a:r>
            <a:r>
              <a:rPr lang="fr-FR" sz="1600" dirty="0">
                <a:latin typeface="Calibri" pitchFamily="34" charset="0"/>
                <a:cs typeface="Calibri" pitchFamily="34" charset="0"/>
              </a:rPr>
              <a:t> by </a:t>
            </a:r>
            <a:r>
              <a:rPr lang="fr-FR" sz="1600" dirty="0" err="1" smtClean="0">
                <a:latin typeface="Calibri" pitchFamily="34" charset="0"/>
                <a:cs typeface="Calibri" pitchFamily="34" charset="0"/>
              </a:rPr>
              <a:t>uncertainty</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which</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creates</a:t>
            </a:r>
            <a:r>
              <a:rPr lang="fr-FR" sz="1600" dirty="0" smtClean="0">
                <a:latin typeface="Calibri" pitchFamily="34" charset="0"/>
                <a:cs typeface="Calibri" pitchFamily="34" charset="0"/>
              </a:rPr>
              <a:t> a </a:t>
            </a:r>
            <a:r>
              <a:rPr lang="fr-FR" sz="1600" dirty="0" err="1" smtClean="0">
                <a:latin typeface="Calibri" pitchFamily="34" charset="0"/>
                <a:cs typeface="Calibri" pitchFamily="34" charset="0"/>
              </a:rPr>
              <a:t>very</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complex</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environment</a:t>
            </a:r>
            <a:r>
              <a:rPr lang="fr-FR" sz="1600" dirty="0" smtClean="0">
                <a:latin typeface="Calibri" pitchFamily="34" charset="0"/>
                <a:cs typeface="Calibri" pitchFamily="34" charset="0"/>
              </a:rPr>
              <a:t> for </a:t>
            </a:r>
            <a:r>
              <a:rPr lang="fr-FR" sz="1600" dirty="0" err="1" smtClean="0">
                <a:latin typeface="Calibri" pitchFamily="34" charset="0"/>
                <a:cs typeface="Calibri" pitchFamily="34" charset="0"/>
              </a:rPr>
              <a:t>policy</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making</a:t>
            </a:r>
            <a:endParaRPr lang="fr-FR" sz="1600" dirty="0">
              <a:latin typeface="Calibri" pitchFamily="34" charset="0"/>
              <a:cs typeface="Calibri" pitchFamily="34" charset="0"/>
            </a:endParaRPr>
          </a:p>
        </p:txBody>
      </p:sp>
      <p:sp>
        <p:nvSpPr>
          <p:cNvPr id="4" name="ZoneTexte 3"/>
          <p:cNvSpPr txBox="1"/>
          <p:nvPr/>
        </p:nvSpPr>
        <p:spPr>
          <a:xfrm>
            <a:off x="207838" y="3861048"/>
            <a:ext cx="3428058" cy="415498"/>
          </a:xfrm>
          <a:prstGeom prst="rect">
            <a:avLst/>
          </a:prstGeom>
          <a:noFill/>
        </p:spPr>
        <p:txBody>
          <a:bodyPr wrap="square" rtlCol="0">
            <a:spAutoFit/>
          </a:bodyPr>
          <a:lstStyle/>
          <a:p>
            <a:r>
              <a:rPr lang="en-US" sz="1000" i="1" dirty="0" smtClean="0"/>
              <a:t>Di </a:t>
            </a:r>
            <a:r>
              <a:rPr lang="en-US" sz="1000" i="1" dirty="0" err="1"/>
              <a:t>Baldassarre</a:t>
            </a:r>
            <a:r>
              <a:rPr lang="en-US" sz="1000" i="1" dirty="0"/>
              <a:t> et al., IAHS Hydrological Sciences Journal, </a:t>
            </a:r>
            <a:r>
              <a:rPr lang="en-US" sz="1000" i="1" dirty="0" smtClean="0"/>
              <a:t>2011</a:t>
            </a:r>
            <a:endParaRPr lang="en-GB" sz="1000" i="1" dirty="0"/>
          </a:p>
        </p:txBody>
      </p:sp>
    </p:spTree>
    <p:extLst>
      <p:ext uri="{BB962C8B-B14F-4D97-AF65-F5344CB8AC3E}">
        <p14:creationId xmlns:p14="http://schemas.microsoft.com/office/powerpoint/2010/main" val="405766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568952" cy="1080120"/>
          </a:xfrm>
        </p:spPr>
        <p:txBody>
          <a:bodyPr>
            <a:noAutofit/>
          </a:bodyPr>
          <a:lstStyle/>
          <a:p>
            <a:pPr algn="ctr"/>
            <a:r>
              <a:rPr lang="en-US" sz="2400" dirty="0" smtClean="0">
                <a:solidFill>
                  <a:schemeClr val="tx1"/>
                </a:solidFill>
                <a:latin typeface="Tw Cen MT" pitchFamily="34" charset="0"/>
                <a:ea typeface="+mn-ea"/>
                <a:cs typeface="+mn-cs"/>
              </a:rPr>
              <a:t>Coping with uncertainties related to climate and global changes:</a:t>
            </a:r>
            <a:br>
              <a:rPr lang="en-US" sz="2400" dirty="0" smtClean="0">
                <a:solidFill>
                  <a:schemeClr val="tx1"/>
                </a:solidFill>
                <a:latin typeface="Tw Cen MT" pitchFamily="34" charset="0"/>
                <a:ea typeface="+mn-ea"/>
                <a:cs typeface="+mn-cs"/>
              </a:rPr>
            </a:br>
            <a:r>
              <a:rPr lang="en-US" sz="2000" dirty="0" smtClean="0">
                <a:solidFill>
                  <a:schemeClr val="tx1"/>
                </a:solidFill>
                <a:latin typeface="Tw Cen MT" pitchFamily="34" charset="0"/>
                <a:ea typeface="+mn-ea"/>
                <a:cs typeface="+mn-cs"/>
              </a:rPr>
              <a:t>Developing new tools and methodologies for water planning and management</a:t>
            </a:r>
            <a:endParaRPr lang="en-US" sz="2000" dirty="0">
              <a:solidFill>
                <a:schemeClr val="tx1"/>
              </a:solidFill>
              <a:latin typeface="Tw Cen MT" pitchFamily="34" charset="0"/>
              <a:ea typeface="+mn-ea"/>
              <a:cs typeface="+mn-cs"/>
            </a:endParaRPr>
          </a:p>
        </p:txBody>
      </p:sp>
      <p:sp>
        <p:nvSpPr>
          <p:cNvPr id="3" name="Espace réservé du contenu 2"/>
          <p:cNvSpPr>
            <a:spLocks noGrp="1"/>
          </p:cNvSpPr>
          <p:nvPr>
            <p:ph idx="1"/>
          </p:nvPr>
        </p:nvSpPr>
        <p:spPr>
          <a:xfrm>
            <a:off x="467546" y="1628800"/>
            <a:ext cx="8208910" cy="3600400"/>
          </a:xfrm>
        </p:spPr>
        <p:txBody>
          <a:bodyPr>
            <a:normAutofit/>
          </a:bodyPr>
          <a:lstStyle/>
          <a:p>
            <a:r>
              <a:rPr lang="en-GB" sz="1600" dirty="0" smtClean="0">
                <a:latin typeface="Calibri" pitchFamily="34" charset="0"/>
                <a:cs typeface="Calibri" pitchFamily="34" charset="0"/>
              </a:rPr>
              <a:t>UNESCO</a:t>
            </a:r>
            <a:r>
              <a:rPr lang="en-GB" sz="1600" dirty="0">
                <a:latin typeface="Calibri" pitchFamily="34" charset="0"/>
                <a:cs typeface="Calibri" pitchFamily="34" charset="0"/>
              </a:rPr>
              <a:t>, November 2011 / </a:t>
            </a:r>
            <a:r>
              <a:rPr lang="en-GB" sz="1600" dirty="0" smtClean="0">
                <a:latin typeface="Calibri" pitchFamily="34" charset="0"/>
                <a:cs typeface="Calibri" pitchFamily="34" charset="0"/>
              </a:rPr>
              <a:t>6</a:t>
            </a:r>
            <a:r>
              <a:rPr lang="en-GB" sz="1600" baseline="30000" dirty="0" smtClean="0">
                <a:latin typeface="Calibri" pitchFamily="34" charset="0"/>
                <a:cs typeface="Calibri" pitchFamily="34" charset="0"/>
              </a:rPr>
              <a:t>th</a:t>
            </a:r>
            <a:r>
              <a:rPr lang="en-GB" sz="1600" dirty="0" smtClean="0">
                <a:latin typeface="Calibri" pitchFamily="34" charset="0"/>
                <a:cs typeface="Calibri" pitchFamily="34" charset="0"/>
              </a:rPr>
              <a:t> World Water Forum, </a:t>
            </a:r>
            <a:r>
              <a:rPr lang="en-GB" sz="1600" dirty="0">
                <a:latin typeface="Calibri" pitchFamily="34" charset="0"/>
                <a:cs typeface="Calibri" pitchFamily="34" charset="0"/>
              </a:rPr>
              <a:t>March 2012 / </a:t>
            </a:r>
            <a:r>
              <a:rPr lang="en-GB" sz="1600" dirty="0" smtClean="0">
                <a:latin typeface="Calibri" pitchFamily="34" charset="0"/>
                <a:cs typeface="Calibri" pitchFamily="34" charset="0"/>
              </a:rPr>
              <a:t>Rio+20, </a:t>
            </a:r>
            <a:r>
              <a:rPr lang="en-GB" sz="1600" dirty="0">
                <a:latin typeface="Calibri" pitchFamily="34" charset="0"/>
                <a:cs typeface="Calibri" pitchFamily="34" charset="0"/>
              </a:rPr>
              <a:t>June 2012 / </a:t>
            </a:r>
            <a:r>
              <a:rPr lang="en-GB" sz="1600" dirty="0" smtClean="0">
                <a:latin typeface="Calibri" pitchFamily="34" charset="0"/>
                <a:cs typeface="Calibri" pitchFamily="34" charset="0"/>
              </a:rPr>
              <a:t>7</a:t>
            </a:r>
            <a:r>
              <a:rPr lang="en-GB" sz="1600" baseline="30000" dirty="0" smtClean="0">
                <a:latin typeface="Calibri" pitchFamily="34" charset="0"/>
                <a:cs typeface="Calibri" pitchFamily="34" charset="0"/>
              </a:rPr>
              <a:t>th</a:t>
            </a:r>
            <a:r>
              <a:rPr lang="en-GB" sz="1600" dirty="0" smtClean="0">
                <a:latin typeface="Calibri" pitchFamily="34" charset="0"/>
                <a:cs typeface="Calibri" pitchFamily="34" charset="0"/>
              </a:rPr>
              <a:t> World Water Forum, 2015</a:t>
            </a:r>
          </a:p>
          <a:p>
            <a:endParaRPr lang="en-GB" sz="1600" dirty="0">
              <a:latin typeface="Calibri" pitchFamily="34" charset="0"/>
              <a:cs typeface="Calibri" pitchFamily="34" charset="0"/>
            </a:endParaRPr>
          </a:p>
          <a:p>
            <a:pPr lvl="0"/>
            <a:r>
              <a:rPr lang="en-GB" sz="1600" dirty="0" smtClean="0">
                <a:latin typeface="Calibri" pitchFamily="34" charset="0"/>
                <a:cs typeface="Calibri" pitchFamily="34" charset="0"/>
              </a:rPr>
              <a:t>An group of river </a:t>
            </a:r>
            <a:r>
              <a:rPr lang="en-GB" sz="1600" dirty="0">
                <a:latin typeface="Calibri" pitchFamily="34" charset="0"/>
                <a:cs typeface="Calibri" pitchFamily="34" charset="0"/>
              </a:rPr>
              <a:t>basin managers and scientists </a:t>
            </a:r>
            <a:r>
              <a:rPr lang="en-GB" sz="1600" dirty="0" smtClean="0">
                <a:latin typeface="Calibri" pitchFamily="34" charset="0"/>
                <a:cs typeface="Calibri" pitchFamily="34" charset="0"/>
              </a:rPr>
              <a:t>from various places of the world came together, </a:t>
            </a:r>
            <a:r>
              <a:rPr lang="en-GB" sz="1600" dirty="0">
                <a:latin typeface="Calibri" pitchFamily="34" charset="0"/>
                <a:cs typeface="Calibri" pitchFamily="34" charset="0"/>
              </a:rPr>
              <a:t>under the coordination of the French Water Academy and </a:t>
            </a:r>
            <a:r>
              <a:rPr lang="en-GB" sz="1600" dirty="0" smtClean="0">
                <a:latin typeface="Calibri" pitchFamily="34" charset="0"/>
                <a:cs typeface="Calibri" pitchFamily="34" charset="0"/>
              </a:rPr>
              <a:t>UNESCO, with </a:t>
            </a:r>
            <a:r>
              <a:rPr lang="en-GB" sz="1600" dirty="0">
                <a:latin typeface="Calibri" pitchFamily="34" charset="0"/>
                <a:cs typeface="Calibri" pitchFamily="34" charset="0"/>
              </a:rPr>
              <a:t>a view to improve dialogue between the scientific community and </a:t>
            </a:r>
            <a:r>
              <a:rPr lang="en-GB" sz="1600" dirty="0" smtClean="0">
                <a:latin typeface="Calibri" pitchFamily="34" charset="0"/>
                <a:cs typeface="Calibri" pitchFamily="34" charset="0"/>
              </a:rPr>
              <a:t>managers </a:t>
            </a:r>
            <a:r>
              <a:rPr lang="en-GB" sz="1600" dirty="0">
                <a:latin typeface="Calibri" pitchFamily="34" charset="0"/>
                <a:cs typeface="Calibri" pitchFamily="34" charset="0"/>
              </a:rPr>
              <a:t>and develop new tools and methodologies for water planning and </a:t>
            </a:r>
            <a:r>
              <a:rPr lang="en-GB" sz="1600" dirty="0" smtClean="0">
                <a:latin typeface="Calibri" pitchFamily="34" charset="0"/>
                <a:cs typeface="Calibri" pitchFamily="34" charset="0"/>
              </a:rPr>
              <a:t>management.</a:t>
            </a:r>
          </a:p>
          <a:p>
            <a:endParaRPr lang="fr-FR" sz="1600" dirty="0">
              <a:latin typeface="Calibri" pitchFamily="34" charset="0"/>
              <a:cs typeface="Calibri" pitchFamily="34" charset="0"/>
            </a:endParaRPr>
          </a:p>
          <a:p>
            <a:pPr marL="617220" lvl="1" indent="-342900">
              <a:buAutoNum type="arabicPeriod"/>
            </a:pPr>
            <a:r>
              <a:rPr lang="en-GB" sz="1600" dirty="0" smtClean="0">
                <a:latin typeface="Calibri" pitchFamily="34" charset="0"/>
                <a:cs typeface="Calibri" pitchFamily="34" charset="0"/>
              </a:rPr>
              <a:t>Reduce </a:t>
            </a:r>
            <a:r>
              <a:rPr lang="en-GB" sz="1600" dirty="0">
                <a:latin typeface="Calibri" pitchFamily="34" charset="0"/>
                <a:cs typeface="Calibri" pitchFamily="34" charset="0"/>
              </a:rPr>
              <a:t>the field of uncertainties by improving scientific models and tackling a wider range of issues (increase precision, encompass </a:t>
            </a:r>
            <a:r>
              <a:rPr lang="en-GB" sz="1600" dirty="0" smtClean="0">
                <a:latin typeface="Calibri" pitchFamily="34" charset="0"/>
                <a:cs typeface="Calibri" pitchFamily="34" charset="0"/>
              </a:rPr>
              <a:t>…);</a:t>
            </a:r>
          </a:p>
          <a:p>
            <a:pPr marL="617220" lvl="1" indent="-342900">
              <a:buAutoNum type="arabicPeriod"/>
            </a:pPr>
            <a:endParaRPr lang="en-GB" sz="1600" dirty="0" smtClean="0">
              <a:latin typeface="Calibri" pitchFamily="34" charset="0"/>
              <a:cs typeface="Calibri" pitchFamily="34" charset="0"/>
            </a:endParaRPr>
          </a:p>
          <a:p>
            <a:pPr marL="617220" lvl="1" indent="-342900">
              <a:buAutoNum type="arabicPeriod"/>
            </a:pPr>
            <a:r>
              <a:rPr lang="en-GB" sz="1600" dirty="0" smtClean="0">
                <a:latin typeface="Calibri" pitchFamily="34" charset="0"/>
                <a:cs typeface="Calibri" pitchFamily="34" charset="0"/>
              </a:rPr>
              <a:t>Integrate </a:t>
            </a:r>
            <a:r>
              <a:rPr lang="en-GB" sz="1600" dirty="0">
                <a:latin typeface="Calibri" pitchFamily="34" charset="0"/>
                <a:cs typeface="Calibri" pitchFamily="34" charset="0"/>
              </a:rPr>
              <a:t>uncertainties in short and long term predictions for surface and groundwater systems and develop tools and methodologies for robust planning</a:t>
            </a:r>
            <a:r>
              <a:rPr lang="en-GB" sz="1600" dirty="0" smtClean="0">
                <a:latin typeface="Calibri" pitchFamily="34" charset="0"/>
                <a:cs typeface="Calibri" pitchFamily="34" charset="0"/>
              </a:rPr>
              <a:t>.</a:t>
            </a:r>
            <a:endParaRPr lang="fr-FR" sz="1600" dirty="0">
              <a:latin typeface="Calibri" pitchFamily="34" charset="0"/>
              <a:cs typeface="Calibri" pitchFamily="34" charset="0"/>
            </a:endParaRPr>
          </a:p>
        </p:txBody>
      </p:sp>
      <p:pic>
        <p:nvPicPr>
          <p:cNvPr id="1026" name="Picture 2" descr="D:\Users\boissoam\Pictures\Mes images\Logos\logo_FME_Marseille-f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722089" cy="1269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boissoam\Pictures\Mes images\Logos\logo_académ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6" y="5578536"/>
            <a:ext cx="1008110" cy="942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boissoam\Pictures\Mes images\Logos\Unesco-IHP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5657309"/>
            <a:ext cx="1604804" cy="9135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MMAyMRy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963" y="8085138"/>
            <a:ext cx="26765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541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504056"/>
          </a:xfrm>
        </p:spPr>
        <p:txBody>
          <a:bodyPr>
            <a:noAutofit/>
          </a:bodyPr>
          <a:lstStyle/>
          <a:p>
            <a:pPr algn="ctr"/>
            <a:r>
              <a:rPr lang="fr-FR" sz="2800" dirty="0">
                <a:solidFill>
                  <a:schemeClr val="tx1"/>
                </a:solidFill>
                <a:latin typeface="Tw Cen MT" pitchFamily="34" charset="0"/>
                <a:ea typeface="+mn-ea"/>
                <a:cs typeface="+mn-cs"/>
              </a:rPr>
              <a:t>4 </a:t>
            </a:r>
            <a:r>
              <a:rPr lang="fr-FR" sz="2800" dirty="0" err="1" smtClean="0">
                <a:solidFill>
                  <a:schemeClr val="tx1"/>
                </a:solidFill>
                <a:latin typeface="Tw Cen MT" pitchFamily="34" charset="0"/>
                <a:ea typeface="+mn-ea"/>
                <a:cs typeface="+mn-cs"/>
              </a:rPr>
              <a:t>key</a:t>
            </a:r>
            <a:r>
              <a:rPr lang="fr-FR" sz="2800" dirty="0" smtClean="0">
                <a:solidFill>
                  <a:schemeClr val="tx1"/>
                </a:solidFill>
                <a:latin typeface="Tw Cen MT" pitchFamily="34" charset="0"/>
                <a:ea typeface="+mn-ea"/>
                <a:cs typeface="+mn-cs"/>
              </a:rPr>
              <a:t> </a:t>
            </a:r>
            <a:r>
              <a:rPr lang="fr-FR" sz="2800" dirty="0" err="1" smtClean="0">
                <a:solidFill>
                  <a:schemeClr val="tx1"/>
                </a:solidFill>
                <a:latin typeface="Tw Cen MT" pitchFamily="34" charset="0"/>
                <a:ea typeface="+mn-ea"/>
                <a:cs typeface="+mn-cs"/>
              </a:rPr>
              <a:t>recommendations</a:t>
            </a:r>
            <a:endParaRPr lang="fr-FR" sz="2800" dirty="0">
              <a:solidFill>
                <a:schemeClr val="tx1"/>
              </a:solidFill>
              <a:latin typeface="Tw Cen MT" pitchFamily="34" charset="0"/>
              <a:ea typeface="+mn-ea"/>
              <a:cs typeface="+mn-cs"/>
            </a:endParaRPr>
          </a:p>
        </p:txBody>
      </p:sp>
      <p:sp>
        <p:nvSpPr>
          <p:cNvPr id="3" name="Espace réservé du contenu 2"/>
          <p:cNvSpPr>
            <a:spLocks noGrp="1"/>
          </p:cNvSpPr>
          <p:nvPr>
            <p:ph idx="1"/>
          </p:nvPr>
        </p:nvSpPr>
        <p:spPr>
          <a:xfrm>
            <a:off x="323528" y="1772816"/>
            <a:ext cx="8640960" cy="4824536"/>
          </a:xfrm>
        </p:spPr>
        <p:txBody>
          <a:bodyPr>
            <a:noAutofit/>
          </a:bodyPr>
          <a:lstStyle/>
          <a:p>
            <a:pPr marL="0" lvl="0" indent="0">
              <a:buNone/>
            </a:pPr>
            <a:r>
              <a:rPr lang="en-GB" sz="2000" dirty="0" smtClean="0">
                <a:solidFill>
                  <a:srgbClr val="00B0F0"/>
                </a:solidFill>
                <a:latin typeface="Calibri" pitchFamily="34" charset="0"/>
                <a:cs typeface="Calibri" pitchFamily="34" charset="0"/>
              </a:rPr>
              <a:t>1/ </a:t>
            </a:r>
            <a:r>
              <a:rPr lang="en-GB" sz="1600" dirty="0" smtClean="0">
                <a:latin typeface="Calibri" pitchFamily="34" charset="0"/>
                <a:cs typeface="Calibri" pitchFamily="34" charset="0"/>
              </a:rPr>
              <a:t>By </a:t>
            </a:r>
            <a:r>
              <a:rPr lang="en-GB" sz="1600" dirty="0">
                <a:latin typeface="Calibri" pitchFamily="34" charset="0"/>
                <a:cs typeface="Calibri" pitchFamily="34" charset="0"/>
              </a:rPr>
              <a:t>2013: compile a </a:t>
            </a:r>
            <a:r>
              <a:rPr lang="en-GB" sz="1600" b="1" dirty="0">
                <a:latin typeface="Calibri" pitchFamily="34" charset="0"/>
                <a:cs typeface="Calibri" pitchFamily="34" charset="0"/>
              </a:rPr>
              <a:t>scientific review and synthesis </a:t>
            </a:r>
            <a:r>
              <a:rPr lang="en-GB" sz="1600" dirty="0">
                <a:latin typeface="Calibri" pitchFamily="34" charset="0"/>
                <a:cs typeface="Calibri" pitchFamily="34" charset="0"/>
              </a:rPr>
              <a:t>on the impacts of climate change on </a:t>
            </a:r>
            <a:r>
              <a:rPr lang="en-GB" sz="1600" b="1" dirty="0">
                <a:latin typeface="Calibri" pitchFamily="34" charset="0"/>
                <a:cs typeface="Calibri" pitchFamily="34" charset="0"/>
              </a:rPr>
              <a:t>groundwater</a:t>
            </a:r>
            <a:r>
              <a:rPr lang="en-GB" sz="1600" dirty="0">
                <a:latin typeface="Calibri" pitchFamily="34" charset="0"/>
                <a:cs typeface="Calibri" pitchFamily="34" charset="0"/>
              </a:rPr>
              <a:t> resources including management recommendations and bring it to the attention of IPCC authors as a contribution to the on-going preparation of the 5th Assessment Report</a:t>
            </a:r>
            <a:r>
              <a:rPr lang="en-GB" sz="1600" dirty="0" smtClean="0">
                <a:latin typeface="Calibri" pitchFamily="34" charset="0"/>
                <a:cs typeface="Calibri" pitchFamily="34" charset="0"/>
              </a:rPr>
              <a:t>.</a:t>
            </a:r>
          </a:p>
          <a:p>
            <a:pPr marL="0" lvl="0" indent="0">
              <a:buNone/>
            </a:pPr>
            <a:endParaRPr lang="en-GB" sz="1600" dirty="0" smtClean="0">
              <a:latin typeface="Calibri" pitchFamily="34" charset="0"/>
              <a:cs typeface="Calibri" pitchFamily="34" charset="0"/>
            </a:endParaRPr>
          </a:p>
          <a:p>
            <a:pPr marL="0" lvl="0" indent="0">
              <a:buNone/>
            </a:pPr>
            <a:r>
              <a:rPr lang="en-GB" sz="1400" i="1" dirty="0">
                <a:latin typeface="Calibri" pitchFamily="34" charset="0"/>
                <a:cs typeface="Calibri" pitchFamily="34" charset="0"/>
              </a:rPr>
              <a:t>Leaders: </a:t>
            </a:r>
            <a:r>
              <a:rPr lang="en-GB" sz="1400" i="1" dirty="0" smtClean="0">
                <a:latin typeface="Calibri" pitchFamily="34" charset="0"/>
                <a:cs typeface="Calibri" pitchFamily="34" charset="0"/>
              </a:rPr>
              <a:t>UNESCO-IHP (</a:t>
            </a:r>
            <a:r>
              <a:rPr lang="en-GB" sz="1400" i="1" dirty="0">
                <a:latin typeface="Calibri" pitchFamily="34" charset="0"/>
                <a:cs typeface="Calibri" pitchFamily="34" charset="0"/>
              </a:rPr>
              <a:t>GRAPHIC </a:t>
            </a:r>
            <a:r>
              <a:rPr lang="en-GB" sz="1400" i="1" dirty="0" smtClean="0">
                <a:latin typeface="Calibri" pitchFamily="34" charset="0"/>
                <a:cs typeface="Calibri" pitchFamily="34" charset="0"/>
              </a:rPr>
              <a:t>project) and </a:t>
            </a:r>
            <a:r>
              <a:rPr lang="en-GB" sz="1400" i="1" dirty="0">
                <a:latin typeface="Calibri" pitchFamily="34" charset="0"/>
                <a:cs typeface="Calibri" pitchFamily="34" charset="0"/>
              </a:rPr>
              <a:t>the International Association of </a:t>
            </a:r>
            <a:r>
              <a:rPr lang="en-GB" sz="1400" i="1" dirty="0" err="1">
                <a:latin typeface="Calibri" pitchFamily="34" charset="0"/>
                <a:cs typeface="Calibri" pitchFamily="34" charset="0"/>
              </a:rPr>
              <a:t>Hydrogeologists</a:t>
            </a:r>
            <a:r>
              <a:rPr lang="en-GB" sz="1400" i="1" dirty="0">
                <a:latin typeface="Calibri" pitchFamily="34" charset="0"/>
                <a:cs typeface="Calibri" pitchFamily="34" charset="0"/>
              </a:rPr>
              <a:t> (IAH)</a:t>
            </a:r>
          </a:p>
          <a:p>
            <a:pPr marL="0" lvl="0" indent="0">
              <a:buNone/>
            </a:pPr>
            <a:endParaRPr lang="en-GB" sz="1600" dirty="0" smtClean="0">
              <a:latin typeface="Calibri" pitchFamily="34" charset="0"/>
              <a:cs typeface="Calibri" pitchFamily="34" charset="0"/>
            </a:endParaRPr>
          </a:p>
          <a:p>
            <a:pPr marL="457200" lvl="0" indent="-457200">
              <a:buFont typeface="+mj-lt"/>
              <a:buAutoNum type="arabicPeriod"/>
            </a:pPr>
            <a:endParaRPr lang="fr-FR" sz="1600" dirty="0" smtClean="0">
              <a:latin typeface="Calibri" pitchFamily="34" charset="0"/>
              <a:cs typeface="Calibri" pitchFamily="34" charset="0"/>
            </a:endParaRPr>
          </a:p>
          <a:p>
            <a:pPr marL="457200" lvl="0" indent="-457200">
              <a:buFont typeface="+mj-lt"/>
              <a:buAutoNum type="arabicPeriod"/>
            </a:pPr>
            <a:endParaRPr lang="fr-FR" sz="1600" dirty="0">
              <a:latin typeface="Calibri" pitchFamily="34" charset="0"/>
              <a:cs typeface="Calibri" pitchFamily="34" charset="0"/>
            </a:endParaRPr>
          </a:p>
          <a:p>
            <a:pPr marL="0" lvl="0" indent="0">
              <a:buNone/>
            </a:pPr>
            <a:r>
              <a:rPr lang="en-GB" sz="2000" dirty="0" smtClean="0">
                <a:solidFill>
                  <a:srgbClr val="00B0F0"/>
                </a:solidFill>
                <a:latin typeface="Calibri" pitchFamily="34" charset="0"/>
                <a:cs typeface="Calibri" pitchFamily="34" charset="0"/>
              </a:rPr>
              <a:t>2/ </a:t>
            </a:r>
            <a:r>
              <a:rPr lang="en-GB" sz="1600" dirty="0" smtClean="0">
                <a:latin typeface="Calibri" pitchFamily="34" charset="0"/>
                <a:cs typeface="Calibri" pitchFamily="34" charset="0"/>
              </a:rPr>
              <a:t>By </a:t>
            </a:r>
            <a:r>
              <a:rPr lang="en-GB" sz="1600" dirty="0">
                <a:latin typeface="Calibri" pitchFamily="34" charset="0"/>
                <a:cs typeface="Calibri" pitchFamily="34" charset="0"/>
              </a:rPr>
              <a:t>2012: initiate a networking platform for researchers and water managers as a </a:t>
            </a:r>
            <a:r>
              <a:rPr lang="en-GB" sz="1600" b="1" dirty="0">
                <a:latin typeface="Calibri" pitchFamily="34" charset="0"/>
                <a:cs typeface="Calibri" pitchFamily="34" charset="0"/>
              </a:rPr>
              <a:t>water science-policy interface </a:t>
            </a:r>
            <a:r>
              <a:rPr lang="en-GB" sz="1600" dirty="0">
                <a:latin typeface="Calibri" pitchFamily="34" charset="0"/>
                <a:cs typeface="Calibri" pitchFamily="34" charset="0"/>
              </a:rPr>
              <a:t>in order to facilitate communications in relation with the IPCC and other UN conventions, and to provide relevant inputs to help water resources managers develop effective management and climate change adaptation strategies. </a:t>
            </a:r>
            <a:endParaRPr lang="en-GB" sz="1600" dirty="0" smtClean="0">
              <a:latin typeface="Calibri" pitchFamily="34" charset="0"/>
              <a:cs typeface="Calibri" pitchFamily="34" charset="0"/>
            </a:endParaRPr>
          </a:p>
          <a:p>
            <a:pPr marL="0" lvl="0" indent="0">
              <a:buNone/>
            </a:pPr>
            <a:endParaRPr lang="en-GB" sz="1600" dirty="0" smtClean="0">
              <a:latin typeface="Calibri" pitchFamily="34" charset="0"/>
              <a:cs typeface="Calibri" pitchFamily="34" charset="0"/>
            </a:endParaRPr>
          </a:p>
          <a:p>
            <a:pPr marL="0" indent="0">
              <a:buNone/>
            </a:pPr>
            <a:r>
              <a:rPr lang="fr-FR" sz="1400" i="1" dirty="0">
                <a:latin typeface="Calibri" pitchFamily="34" charset="0"/>
                <a:cs typeface="Calibri" pitchFamily="34" charset="0"/>
              </a:rPr>
              <a:t>Leaders:  UNESCO-IHP, ONEMA</a:t>
            </a:r>
          </a:p>
        </p:txBody>
      </p:sp>
    </p:spTree>
    <p:extLst>
      <p:ext uri="{BB962C8B-B14F-4D97-AF65-F5344CB8AC3E}">
        <p14:creationId xmlns:p14="http://schemas.microsoft.com/office/powerpoint/2010/main" val="96307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735360"/>
          </a:xfrm>
        </p:spPr>
        <p:txBody>
          <a:bodyPr>
            <a:normAutofit/>
          </a:bodyPr>
          <a:lstStyle/>
          <a:p>
            <a:pPr algn="ctr"/>
            <a:r>
              <a:rPr lang="fr-FR" sz="2800" dirty="0">
                <a:solidFill>
                  <a:schemeClr val="tx1"/>
                </a:solidFill>
                <a:latin typeface="Tw Cen MT" pitchFamily="34" charset="0"/>
              </a:rPr>
              <a:t>4 </a:t>
            </a:r>
            <a:r>
              <a:rPr lang="fr-FR" sz="2800" dirty="0" err="1">
                <a:solidFill>
                  <a:schemeClr val="tx1"/>
                </a:solidFill>
                <a:latin typeface="Tw Cen MT" pitchFamily="34" charset="0"/>
              </a:rPr>
              <a:t>key</a:t>
            </a:r>
            <a:r>
              <a:rPr lang="fr-FR" sz="2800" dirty="0">
                <a:solidFill>
                  <a:schemeClr val="tx1"/>
                </a:solidFill>
                <a:latin typeface="Tw Cen MT" pitchFamily="34" charset="0"/>
              </a:rPr>
              <a:t> </a:t>
            </a:r>
            <a:r>
              <a:rPr lang="fr-FR" sz="2800" dirty="0" err="1" smtClean="0">
                <a:solidFill>
                  <a:schemeClr val="tx1"/>
                </a:solidFill>
                <a:latin typeface="Tw Cen MT" pitchFamily="34" charset="0"/>
              </a:rPr>
              <a:t>recommendations</a:t>
            </a:r>
            <a:r>
              <a:rPr lang="fr-FR" sz="2800" dirty="0" smtClean="0">
                <a:solidFill>
                  <a:schemeClr val="tx1"/>
                </a:solidFill>
                <a:latin typeface="Tw Cen MT" pitchFamily="34" charset="0"/>
              </a:rPr>
              <a:t> (2)</a:t>
            </a:r>
            <a:endParaRPr lang="fr-FR" sz="2800" dirty="0"/>
          </a:p>
        </p:txBody>
      </p:sp>
      <p:sp>
        <p:nvSpPr>
          <p:cNvPr id="3" name="Espace réservé du contenu 2"/>
          <p:cNvSpPr>
            <a:spLocks noGrp="1"/>
          </p:cNvSpPr>
          <p:nvPr>
            <p:ph idx="1"/>
          </p:nvPr>
        </p:nvSpPr>
        <p:spPr>
          <a:xfrm>
            <a:off x="457200" y="1916832"/>
            <a:ext cx="8229600" cy="4560168"/>
          </a:xfrm>
        </p:spPr>
        <p:txBody>
          <a:bodyPr>
            <a:normAutofit/>
          </a:bodyPr>
          <a:lstStyle/>
          <a:p>
            <a:pPr marL="0" lvl="0" indent="0">
              <a:buNone/>
            </a:pPr>
            <a:r>
              <a:rPr lang="en-GB" sz="1800" dirty="0" smtClean="0">
                <a:solidFill>
                  <a:srgbClr val="00B0F0"/>
                </a:solidFill>
                <a:latin typeface="Calibri" pitchFamily="34" charset="0"/>
                <a:cs typeface="Calibri" pitchFamily="34" charset="0"/>
              </a:rPr>
              <a:t>3/ </a:t>
            </a:r>
            <a:r>
              <a:rPr lang="en-GB" sz="1600" dirty="0" smtClean="0">
                <a:latin typeface="Calibri" pitchFamily="34" charset="0"/>
                <a:cs typeface="Calibri" pitchFamily="34" charset="0"/>
              </a:rPr>
              <a:t>By </a:t>
            </a:r>
            <a:r>
              <a:rPr lang="en-GB" sz="1600" dirty="0">
                <a:latin typeface="Calibri" pitchFamily="34" charset="0"/>
                <a:cs typeface="Calibri" pitchFamily="34" charset="0"/>
              </a:rPr>
              <a:t>2012: provide a </a:t>
            </a:r>
            <a:r>
              <a:rPr lang="en-GB" sz="1600" b="1" dirty="0">
                <a:latin typeface="Calibri" pitchFamily="34" charset="0"/>
                <a:cs typeface="Calibri" pitchFamily="34" charset="0"/>
              </a:rPr>
              <a:t>networking platform of basin organizations </a:t>
            </a:r>
            <a:r>
              <a:rPr lang="en-GB" sz="1600" dirty="0">
                <a:latin typeface="Calibri" pitchFamily="34" charset="0"/>
                <a:cs typeface="Calibri" pitchFamily="34" charset="0"/>
              </a:rPr>
              <a:t>for the collection and exchange of best practices and experiences on the implementation of climate change adaptation strategies in the field of water resources planning and management, relying on existing initiatives of UNECE and INBO and involving regional and international programmes</a:t>
            </a:r>
            <a:r>
              <a:rPr lang="en-GB" sz="1600" dirty="0" smtClean="0">
                <a:latin typeface="Calibri" pitchFamily="34" charset="0"/>
                <a:cs typeface="Calibri" pitchFamily="34" charset="0"/>
              </a:rPr>
              <a:t>.</a:t>
            </a:r>
          </a:p>
          <a:p>
            <a:pPr marL="0" lvl="0" indent="0">
              <a:buNone/>
            </a:pPr>
            <a:endParaRPr lang="en-GB" sz="1600" dirty="0">
              <a:latin typeface="Calibri" pitchFamily="34" charset="0"/>
              <a:cs typeface="Calibri" pitchFamily="34" charset="0"/>
            </a:endParaRPr>
          </a:p>
          <a:p>
            <a:pPr marL="0" lvl="0" indent="0">
              <a:buNone/>
            </a:pPr>
            <a:r>
              <a:rPr lang="fr-FR" sz="1400" i="1" dirty="0" smtClean="0">
                <a:latin typeface="Calibri" pitchFamily="34" charset="0"/>
                <a:cs typeface="Calibri" pitchFamily="34" charset="0"/>
              </a:rPr>
              <a:t>Leaders: INBO, UNECE</a:t>
            </a:r>
            <a:endParaRPr lang="fr-FR" sz="1400" i="1" dirty="0">
              <a:latin typeface="Calibri" pitchFamily="34" charset="0"/>
              <a:cs typeface="Calibri" pitchFamily="34" charset="0"/>
            </a:endParaRPr>
          </a:p>
          <a:p>
            <a:pPr marL="457200" lvl="0" indent="-457200">
              <a:buFont typeface="+mj-lt"/>
              <a:buAutoNum type="arabicPeriod"/>
            </a:pPr>
            <a:endParaRPr lang="fr-FR" sz="1600" dirty="0" smtClean="0">
              <a:latin typeface="Calibri" pitchFamily="34" charset="0"/>
              <a:cs typeface="Calibri" pitchFamily="34" charset="0"/>
            </a:endParaRPr>
          </a:p>
          <a:p>
            <a:pPr marL="457200" lvl="0" indent="-457200">
              <a:buFont typeface="+mj-lt"/>
              <a:buAutoNum type="arabicPeriod"/>
            </a:pPr>
            <a:endParaRPr lang="fr-FR" sz="1600" dirty="0">
              <a:latin typeface="Calibri" pitchFamily="34" charset="0"/>
              <a:cs typeface="Calibri" pitchFamily="34" charset="0"/>
            </a:endParaRPr>
          </a:p>
          <a:p>
            <a:pPr marL="0" lvl="0" indent="0">
              <a:buNone/>
            </a:pPr>
            <a:r>
              <a:rPr lang="en-GB" sz="1800" dirty="0" smtClean="0">
                <a:solidFill>
                  <a:srgbClr val="00B0F0"/>
                </a:solidFill>
                <a:latin typeface="Calibri" pitchFamily="34" charset="0"/>
                <a:cs typeface="Calibri" pitchFamily="34" charset="0"/>
              </a:rPr>
              <a:t>4/ </a:t>
            </a:r>
            <a:r>
              <a:rPr lang="en-GB" sz="1600" dirty="0" smtClean="0">
                <a:latin typeface="Calibri" pitchFamily="34" charset="0"/>
                <a:cs typeface="Calibri" pitchFamily="34" charset="0"/>
              </a:rPr>
              <a:t>By </a:t>
            </a:r>
            <a:r>
              <a:rPr lang="en-GB" sz="1600" dirty="0">
                <a:latin typeface="Calibri" pitchFamily="34" charset="0"/>
                <a:cs typeface="Calibri" pitchFamily="34" charset="0"/>
              </a:rPr>
              <a:t>2015: develop </a:t>
            </a:r>
            <a:r>
              <a:rPr lang="en-GB" sz="1600" b="1" dirty="0">
                <a:latin typeface="Calibri" pitchFamily="34" charset="0"/>
                <a:cs typeface="Calibri" pitchFamily="34" charset="0"/>
              </a:rPr>
              <a:t>methodological guidelines </a:t>
            </a:r>
            <a:r>
              <a:rPr lang="en-GB" sz="1600" dirty="0">
                <a:latin typeface="Calibri" pitchFamily="34" charset="0"/>
                <a:cs typeface="Calibri" pitchFamily="34" charset="0"/>
              </a:rPr>
              <a:t>based on gathered information and lessons learned from both networks, to promote the creation of new tools of governance for decision-makers to better integrate climate change impacts into water resources planning and management</a:t>
            </a:r>
            <a:r>
              <a:rPr lang="en-GB" sz="1600" dirty="0" smtClean="0">
                <a:latin typeface="Calibri" pitchFamily="34" charset="0"/>
                <a:cs typeface="Calibri" pitchFamily="34" charset="0"/>
              </a:rPr>
              <a:t>.</a:t>
            </a:r>
          </a:p>
          <a:p>
            <a:pPr marL="0" lvl="0" indent="0">
              <a:buNone/>
            </a:pPr>
            <a:endParaRPr lang="en-GB" sz="1600" dirty="0" smtClean="0">
              <a:latin typeface="Calibri" pitchFamily="34" charset="0"/>
              <a:cs typeface="Calibri" pitchFamily="34" charset="0"/>
            </a:endParaRPr>
          </a:p>
          <a:p>
            <a:pPr marL="0" lvl="0" indent="0">
              <a:buNone/>
            </a:pPr>
            <a:r>
              <a:rPr lang="en-GB" sz="1400" i="1" dirty="0">
                <a:latin typeface="Calibri" pitchFamily="34" charset="0"/>
                <a:cs typeface="Calibri" pitchFamily="34" charset="0"/>
              </a:rPr>
              <a:t>Leader: French Water Academy</a:t>
            </a:r>
          </a:p>
          <a:p>
            <a:endParaRPr lang="fr-FR" dirty="0"/>
          </a:p>
        </p:txBody>
      </p:sp>
    </p:spTree>
    <p:extLst>
      <p:ext uri="{BB962C8B-B14F-4D97-AF65-F5344CB8AC3E}">
        <p14:creationId xmlns:p14="http://schemas.microsoft.com/office/powerpoint/2010/main" val="421729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62424" y="404664"/>
            <a:ext cx="8229600" cy="648072"/>
          </a:xfrm>
        </p:spPr>
        <p:txBody>
          <a:bodyPr>
            <a:normAutofit/>
          </a:bodyPr>
          <a:lstStyle/>
          <a:p>
            <a:pPr algn="ctr"/>
            <a:r>
              <a:rPr lang="en-US" sz="3200" dirty="0" smtClean="0">
                <a:solidFill>
                  <a:schemeClr val="tx1"/>
                </a:solidFill>
                <a:latin typeface="Tw Cen MT" pitchFamily="34" charset="0"/>
              </a:rPr>
              <a:t>Roadmap to action</a:t>
            </a:r>
            <a:endParaRPr lang="en-US" sz="3200" dirty="0">
              <a:solidFill>
                <a:schemeClr val="tx1"/>
              </a:solidFill>
              <a:latin typeface="Tw Cen MT" pitchFamily="34" charset="0"/>
            </a:endParaRPr>
          </a:p>
        </p:txBody>
      </p:sp>
      <p:sp>
        <p:nvSpPr>
          <p:cNvPr id="3" name="Espace réservé du contenu 2"/>
          <p:cNvSpPr>
            <a:spLocks noGrp="1"/>
          </p:cNvSpPr>
          <p:nvPr>
            <p:ph idx="1"/>
          </p:nvPr>
        </p:nvSpPr>
        <p:spPr>
          <a:xfrm>
            <a:off x="251520" y="1340768"/>
            <a:ext cx="8435280" cy="5400600"/>
          </a:xfrm>
        </p:spPr>
        <p:txBody>
          <a:bodyPr>
            <a:normAutofit/>
          </a:bodyPr>
          <a:lstStyle/>
          <a:p>
            <a:pPr lvl="0"/>
            <a:r>
              <a:rPr lang="en-GB" sz="1700" dirty="0" smtClean="0">
                <a:latin typeface="Calibri" pitchFamily="34" charset="0"/>
                <a:cs typeface="Calibri" pitchFamily="34" charset="0"/>
              </a:rPr>
              <a:t>Marseilles: 40 </a:t>
            </a:r>
            <a:r>
              <a:rPr lang="en-GB" sz="1700" dirty="0">
                <a:latin typeface="Calibri" pitchFamily="34" charset="0"/>
                <a:cs typeface="Calibri" pitchFamily="34" charset="0"/>
              </a:rPr>
              <a:t>science-based and policy-oriented</a:t>
            </a:r>
            <a:r>
              <a:rPr lang="en-GB" sz="1700" dirty="0" smtClean="0">
                <a:latin typeface="Calibri" pitchFamily="34" charset="0"/>
                <a:cs typeface="Calibri" pitchFamily="34" charset="0"/>
              </a:rPr>
              <a:t> </a:t>
            </a:r>
            <a:r>
              <a:rPr lang="en-GB" sz="1700" dirty="0">
                <a:latin typeface="Calibri" pitchFamily="34" charset="0"/>
                <a:cs typeface="Calibri" pitchFamily="34" charset="0"/>
              </a:rPr>
              <a:t>“</a:t>
            </a:r>
            <a:r>
              <a:rPr lang="en-GB" sz="1700" dirty="0" smtClean="0">
                <a:latin typeface="Calibri" pitchFamily="34" charset="0"/>
                <a:cs typeface="Calibri" pitchFamily="34" charset="0"/>
              </a:rPr>
              <a:t>solutions”</a:t>
            </a:r>
          </a:p>
          <a:p>
            <a:pPr lvl="0"/>
            <a:endParaRPr lang="en-GB" sz="1700" dirty="0" smtClean="0">
              <a:latin typeface="Calibri" pitchFamily="34" charset="0"/>
              <a:cs typeface="Calibri" pitchFamily="34" charset="0"/>
            </a:endParaRPr>
          </a:p>
          <a:p>
            <a:pPr lvl="0"/>
            <a:r>
              <a:rPr lang="en-GB" sz="1700" dirty="0" smtClean="0">
                <a:latin typeface="Calibri" pitchFamily="34" charset="0"/>
                <a:cs typeface="Calibri" pitchFamily="34" charset="0"/>
              </a:rPr>
              <a:t>Links with </a:t>
            </a:r>
            <a:r>
              <a:rPr lang="en-GB" sz="1700" dirty="0">
                <a:latin typeface="Calibri" pitchFamily="34" charset="0"/>
                <a:cs typeface="Calibri" pitchFamily="34" charset="0"/>
              </a:rPr>
              <a:t>the Water and Climate Coalition to get closer to the UNFCCC </a:t>
            </a:r>
            <a:r>
              <a:rPr lang="en-GB" sz="1700" dirty="0" smtClean="0">
                <a:latin typeface="Calibri" pitchFamily="34" charset="0"/>
                <a:cs typeface="Calibri" pitchFamily="34" charset="0"/>
              </a:rPr>
              <a:t>processes.</a:t>
            </a:r>
          </a:p>
          <a:p>
            <a:pPr lvl="0"/>
            <a:endParaRPr lang="fr-FR" sz="1700" dirty="0">
              <a:latin typeface="Calibri" pitchFamily="34" charset="0"/>
              <a:cs typeface="Calibri" pitchFamily="34" charset="0"/>
            </a:endParaRPr>
          </a:p>
          <a:p>
            <a:pPr lvl="0"/>
            <a:r>
              <a:rPr lang="en-GB" sz="1700" dirty="0" smtClean="0">
                <a:latin typeface="Calibri" pitchFamily="34" charset="0"/>
                <a:cs typeface="Calibri" pitchFamily="34" charset="0"/>
              </a:rPr>
              <a:t>Commitments to lead the 4 key recommendations: INBO, UNECE, ONEMA, WMO</a:t>
            </a:r>
            <a:r>
              <a:rPr lang="en-GB" sz="1700" dirty="0">
                <a:latin typeface="Calibri" pitchFamily="34" charset="0"/>
                <a:cs typeface="Calibri" pitchFamily="34" charset="0"/>
              </a:rPr>
              <a:t>, </a:t>
            </a:r>
            <a:r>
              <a:rPr lang="en-GB" sz="1700" dirty="0" smtClean="0">
                <a:latin typeface="Calibri" pitchFamily="34" charset="0"/>
                <a:cs typeface="Calibri" pitchFamily="34" charset="0"/>
              </a:rPr>
              <a:t>the GEF, </a:t>
            </a:r>
            <a:r>
              <a:rPr lang="en-GB" sz="1700" dirty="0" err="1" smtClean="0">
                <a:latin typeface="Calibri" pitchFamily="34" charset="0"/>
                <a:cs typeface="Calibri" pitchFamily="34" charset="0"/>
              </a:rPr>
              <a:t>Météo</a:t>
            </a:r>
            <a:r>
              <a:rPr lang="en-GB" sz="1700" dirty="0" smtClean="0">
                <a:latin typeface="Calibri" pitchFamily="34" charset="0"/>
                <a:cs typeface="Calibri" pitchFamily="34" charset="0"/>
              </a:rPr>
              <a:t> France, basin </a:t>
            </a:r>
            <a:r>
              <a:rPr lang="en-GB" sz="1700" dirty="0">
                <a:latin typeface="Calibri" pitchFamily="34" charset="0"/>
                <a:cs typeface="Calibri" pitchFamily="34" charset="0"/>
              </a:rPr>
              <a:t>organizations </a:t>
            </a:r>
            <a:r>
              <a:rPr lang="en-GB" sz="1700" dirty="0" smtClean="0">
                <a:latin typeface="Calibri" pitchFamily="34" charset="0"/>
                <a:cs typeface="Calibri" pitchFamily="34" charset="0"/>
              </a:rPr>
              <a:t>and research institutes from </a:t>
            </a:r>
            <a:r>
              <a:rPr lang="en-GB" sz="1700" dirty="0">
                <a:latin typeface="Calibri" pitchFamily="34" charset="0"/>
                <a:cs typeface="Calibri" pitchFamily="34" charset="0"/>
              </a:rPr>
              <a:t>the 5 </a:t>
            </a:r>
            <a:r>
              <a:rPr lang="en-GB" sz="1700" dirty="0" smtClean="0">
                <a:latin typeface="Calibri" pitchFamily="34" charset="0"/>
                <a:cs typeface="Calibri" pitchFamily="34" charset="0"/>
              </a:rPr>
              <a:t>continents.</a:t>
            </a:r>
          </a:p>
          <a:p>
            <a:pPr lvl="0"/>
            <a:endParaRPr lang="en-GB" dirty="0" smtClean="0">
              <a:latin typeface="Calibri" pitchFamily="34" charset="0"/>
              <a:cs typeface="Calibri" pitchFamily="34" charset="0"/>
            </a:endParaRPr>
          </a:p>
          <a:p>
            <a:pPr lvl="0"/>
            <a:endParaRPr lang="en-GB" dirty="0" smtClean="0">
              <a:latin typeface="Calibri" pitchFamily="34" charset="0"/>
              <a:cs typeface="Calibri" pitchFamily="34" charset="0"/>
            </a:endParaRPr>
          </a:p>
          <a:p>
            <a:pPr lvl="0"/>
            <a:endParaRPr lang="en-GB" dirty="0" smtClean="0">
              <a:latin typeface="Calibri" pitchFamily="34" charset="0"/>
              <a:cs typeface="Calibri" pitchFamily="34" charset="0"/>
            </a:endParaRPr>
          </a:p>
          <a:p>
            <a:pPr lvl="0"/>
            <a:endParaRPr lang="en-GB" sz="1700" dirty="0" smtClean="0">
              <a:latin typeface="Calibri" pitchFamily="34" charset="0"/>
              <a:cs typeface="Calibri" pitchFamily="34" charset="0"/>
            </a:endParaRPr>
          </a:p>
          <a:p>
            <a:pPr lvl="0"/>
            <a:r>
              <a:rPr lang="en-GB" sz="1700" dirty="0" smtClean="0">
                <a:latin typeface="Calibri" pitchFamily="34" charset="0"/>
                <a:cs typeface="Calibri" pitchFamily="34" charset="0"/>
              </a:rPr>
              <a:t>Follow-up</a:t>
            </a:r>
            <a:r>
              <a:rPr lang="en-GB" sz="1700" dirty="0">
                <a:latin typeface="Calibri" pitchFamily="34" charset="0"/>
                <a:cs typeface="Calibri" pitchFamily="34" charset="0"/>
              </a:rPr>
              <a:t>: Launch of the Taskforce </a:t>
            </a:r>
            <a:r>
              <a:rPr lang="fr-FR" sz="1700" dirty="0">
                <a:latin typeface="Calibri" pitchFamily="34" charset="0"/>
                <a:cs typeface="Calibri" pitchFamily="34" charset="0"/>
              </a:rPr>
              <a:t>on July 2nd</a:t>
            </a:r>
          </a:p>
          <a:p>
            <a:pPr lvl="0"/>
            <a:endParaRPr lang="fr-FR" sz="1700" dirty="0">
              <a:latin typeface="Calibri" pitchFamily="34" charset="0"/>
              <a:cs typeface="Calibri" pitchFamily="34" charset="0"/>
            </a:endParaRPr>
          </a:p>
          <a:p>
            <a:pPr lvl="0"/>
            <a:r>
              <a:rPr lang="en-GB" sz="1700" dirty="0">
                <a:latin typeface="Calibri" pitchFamily="34" charset="0"/>
                <a:cs typeface="Calibri" pitchFamily="34" charset="0"/>
              </a:rPr>
              <a:t>Next steps:</a:t>
            </a:r>
          </a:p>
          <a:p>
            <a:pPr lvl="1"/>
            <a:r>
              <a:rPr lang="en-GB" sz="1700" dirty="0">
                <a:latin typeface="Calibri" pitchFamily="34" charset="0"/>
                <a:cs typeface="Calibri" pitchFamily="34" charset="0"/>
              </a:rPr>
              <a:t>Workshop on water to be held in Mexico by the </a:t>
            </a:r>
            <a:r>
              <a:rPr lang="en-GB" sz="1700" dirty="0" smtClean="0">
                <a:latin typeface="Calibri" pitchFamily="34" charset="0"/>
                <a:cs typeface="Calibri" pitchFamily="34" charset="0"/>
              </a:rPr>
              <a:t>SBSTA from July 23 to 25, 2012</a:t>
            </a:r>
            <a:endParaRPr lang="fr-FR" sz="1700" dirty="0">
              <a:latin typeface="Calibri" pitchFamily="34" charset="0"/>
              <a:cs typeface="Calibri" pitchFamily="34" charset="0"/>
            </a:endParaRPr>
          </a:p>
          <a:p>
            <a:pPr lvl="1"/>
            <a:r>
              <a:rPr lang="en-GB" sz="1700" dirty="0" smtClean="0">
                <a:latin typeface="Calibri" pitchFamily="34" charset="0"/>
                <a:cs typeface="Calibri" pitchFamily="34" charset="0"/>
              </a:rPr>
              <a:t>Presentation of progress at </a:t>
            </a:r>
            <a:r>
              <a:rPr lang="en-GB" sz="1700" dirty="0">
                <a:latin typeface="Calibri" pitchFamily="34" charset="0"/>
                <a:cs typeface="Calibri" pitchFamily="34" charset="0"/>
              </a:rPr>
              <a:t>the </a:t>
            </a:r>
            <a:r>
              <a:rPr lang="en-GB" sz="1700" dirty="0" smtClean="0">
                <a:latin typeface="Calibri" pitchFamily="34" charset="0"/>
                <a:cs typeface="Calibri" pitchFamily="34" charset="0"/>
              </a:rPr>
              <a:t>7</a:t>
            </a:r>
            <a:r>
              <a:rPr lang="en-GB" sz="1700" baseline="30000" dirty="0" smtClean="0">
                <a:latin typeface="Calibri" pitchFamily="34" charset="0"/>
                <a:cs typeface="Calibri" pitchFamily="34" charset="0"/>
              </a:rPr>
              <a:t>th</a:t>
            </a:r>
            <a:r>
              <a:rPr lang="en-GB" sz="1700" dirty="0" smtClean="0">
                <a:latin typeface="Calibri" pitchFamily="34" charset="0"/>
                <a:cs typeface="Calibri" pitchFamily="34" charset="0"/>
              </a:rPr>
              <a:t> World </a:t>
            </a:r>
            <a:r>
              <a:rPr lang="en-GB" sz="1700" dirty="0">
                <a:latin typeface="Calibri" pitchFamily="34" charset="0"/>
                <a:cs typeface="Calibri" pitchFamily="34" charset="0"/>
              </a:rPr>
              <a:t>Water </a:t>
            </a:r>
            <a:r>
              <a:rPr lang="en-GB" sz="1700" dirty="0" smtClean="0">
                <a:latin typeface="Calibri" pitchFamily="34" charset="0"/>
                <a:cs typeface="Calibri" pitchFamily="34" charset="0"/>
              </a:rPr>
              <a:t>Forum (</a:t>
            </a:r>
            <a:r>
              <a:rPr lang="en-GB" sz="1700" dirty="0" err="1" smtClean="0">
                <a:latin typeface="Calibri" pitchFamily="34" charset="0"/>
                <a:cs typeface="Calibri" pitchFamily="34" charset="0"/>
              </a:rPr>
              <a:t>Daegu</a:t>
            </a:r>
            <a:r>
              <a:rPr lang="en-GB" sz="1700" dirty="0">
                <a:latin typeface="Calibri" pitchFamily="34" charset="0"/>
                <a:cs typeface="Calibri" pitchFamily="34" charset="0"/>
              </a:rPr>
              <a:t>, </a:t>
            </a:r>
            <a:r>
              <a:rPr lang="en-GB" sz="1700" dirty="0" smtClean="0">
                <a:latin typeface="Calibri" pitchFamily="34" charset="0"/>
                <a:cs typeface="Calibri" pitchFamily="34" charset="0"/>
              </a:rPr>
              <a:t>Korea, 2015)</a:t>
            </a:r>
            <a:endParaRPr lang="fr-FR" sz="1700" dirty="0"/>
          </a:p>
        </p:txBody>
      </p:sp>
      <p:pic>
        <p:nvPicPr>
          <p:cNvPr id="3074" name="Picture 2" descr="GEF : Global Environment Fac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33563"/>
            <a:ext cx="495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boissoam\Pictures\Mes images\Logos\logo_académ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479342"/>
            <a:ext cx="485185" cy="453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boissoam\Pictures\Mes images\Logos\Unesco-IHP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509690"/>
            <a:ext cx="870252" cy="4953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kopolis.fr/sites/default/files/images/logo-oiea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3483885"/>
            <a:ext cx="445433" cy="59318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onema_logo_qu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521323"/>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2789" y="4182570"/>
            <a:ext cx="1130819" cy="304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AutoShape 10" descr="https://encrypted-tbn3.google.com/images?q=tbn:ANd9GcRGT835XUuvAHlfROCkawFIJW9_3Hng5jaxbWrSC-qXYwEXlhvCw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2" descr="data:image/jpeg;base64,/9j/4AAQSkZJRgABAQAAAQABAAD/2wCEAAkGBggGBRUUExMVFRQVGR4aGRgYGSAfIBsfJR4hIB0fHiIhHyYkISUjIiIcIjIkJCcsLCwsJCUyQTAsNSgrLCkBCQoKDQwOGg8PGiolHyQrMCw1LS4vNSkvKjQsLDAsMiksNTEtKSk0NCksLCk0NS0wLCwtLSwsKSwsKiwtLCwsLP/AABEIAGAAYAMBIgACEQEDEQH/xAAbAAACAwEBAQAAAAAAAAAAAAAGBwMEBQIBAP/EAEEQAAEDAQYEAwQIAwYHAAAAAAECAxEEAAUGEiExE0FRYQcicTKBkaEUFTNCUrHB0SNigheSoqOy0xY0VFVyc5P/xAAZAQEBAQEBAQAAAAAAAAAAAAADAgEEAAX/xAAoEQACAgIBAwMDBQAAAAAAAAABAgARAxIhEyIxQVFhI8HwMnGBkaH/2gAMAwEAAhEDEQA/AHjb631sLFN8P0LLTTP21Q6Gkn8A3Wv+lIJ9YtoFmphNC5q1dfTUKRnWE5iEpB3UTsANyewtOpaUIkmANybCFzUNK/ih2pddDzrcoQE6op0zAQDzcUN41me07/GC6iXRlH3EnY/urty5TvaytcSQ0sfS1O+wgq7nyj8pPuFoqh2tZbBlvVQEZSdzH4h+VpJqanb+GnuJUf0Hz91qF6Jo0sgKcJOdIIK/5hyBFtUC6mMeJdQ+/wARQBbWU7gGCPXVXzi0rdYhbmUgpV0Vz9DsfcbQMMNZDwnNu4UPfOvzsK0/iNRv4oXRVTRaUFZApRBSo8j/ACyII39beCFrqZuF8wvr7xprrps7qghEgFR2E6CTyE8zpadC0uIBBBB1BHO1CS7TqQ6jM2uUpzfeG2Vfry6jfWwUh9eFLqdNO8pbdMtKzTr+0bbUYdbUDukCFJUOYO438Evj1ml6/aMa31uGnm30SkgjT5iR8iLd2KJOHnQyyVHYAk+6yyS83fGD6WsfqFMICny4UH+IsrUQG2+5EiRrG3Wx9f8AejN0UCVuRkUtCFE8gs5ZPvIsv7tw0u571aFWczTL/Comds5UrNxFdcoO56ek9GICrgZPNQ8uihp6anQ221wm20g5OiiJ16kczzJ7WsqbbrZUr2Uzl7RuoHkeQPT1twHuFda1zqSv4yQP0tK+hCUIbGxMR2AmPlY+blyu0tyoVDpISfZ5Zx1V0Mfd9/YeVdQ19FTw0HLnRsmB7Q22mwN4g+JLl2VoYaYCkgnMpwEJWQfuREgHnO4tzcmNr7xW1mhmnZQrLxFSvMuQUgDQeXc7SLOMTUGgnKtlYwHzR1IOcZSnWSIOnMHnHv5WAMVYPVfbsLdyOqUpVOpSRKhlB4bhHmBEFSeg76AYxLjfFN230lp5aM7BnROiydULI5EAiAI721cM4jvfGF3uodabWWgXQ/GU8VOrYMEcpGm4001sq42QbXDbIrmqh1g2pvWtuNTNa2pLrZyFRP2g5LEfCeuvO2bjWnu1+mQagqZWrOx9KRpkJGiXOqFidDoO0zYrecQh9syN8p1GxH7gWxcXO3eLmf46c9OQ3xIOqQVFJUI5phJ91udT3WI5HbUqXLWO0OP/AKNII+htEkbZkHLI9QfkLGVlvc93VGE6niuuh2SzS0atPM0pQVOnQEj+npFmRaMo54lYzxzMLG11i/MKusAgLdENzzUPMB74sC3BWvXzfyKuqC0N3e2hkhQ1L5hKtPUg/wB2zBxRdDl94fW2hWRzRTatsq0mUmeWosuKzEb1+4fap3EhusTWMpfTGUr1gLjnsJ9OkWXFytfgh5eGv8MYrlFSfVLmZKJBXqQN8xI1PXSwxjzGF3YcZZLKGHXFKJKdNE5TqY21Iibb9bR3diencZcBU0tZSobQ4g6iR1gEellZi7wrr7pvMmlSp1kjMJIzJjcGYntGtqwhSe4zMpYDtEL6nClwYtw2079k2W4bWPuEkE5xsolWYEnn627qcKMXNTNuvKJYYykzlGaNApzaMs6Aaczraj4WV1S1d6qeqacQ20TkK0KCZJ8yVEiJEiJ6nnbvxXrb6oaRtphC1ML8ylZc8KChlTsY5HWZ9xslsH0uHS6bVFliKtfvu8zUFICVHIFJ9kkAaSQNQCJsx/DvBa6G6PpBfCg+CgtJSkpmSkeYzOUyZTp3Nlne983tXJDb6lDIZCCnIJO6ikAanqRZl+FN/P8A1FkUlx3hupQjQBKEqGpk/hAJjoe9nzbBOIOLUvzGJUUVOahtIQjck+UbAenUi2bfrd3cBxpwBLdRkYkAe0rNHwkW1m1gZnVaCNOyR+p3+FgfxDquPhZ1KTDrDzLi9vKVK8o/pGXW3z0BJAnc5AFzEuGkvF296diolLN1LWXHCfKokjhAd4iB0Nm9Zd01W/j3G4Lel30q8xVsHnRsf5oMR2E8xZiW9mNkXPYhwanDraXmiDsRBsrb6q6O68TIReKClxtaVU9cgaqSkyA4OceyqPXTezVtl4julu97rKFNNvAGci9J/wDFW6VdD7uc2nG4U8ysi2OIG4drzQYkvNKsy2yU1SAkySkiStHXTL8IsXUFUxfDSFFYWhQzNKTsr+bssaiOWveFzdt8YVwdiUqmuZUEltbLqMwCZ2B1MA6iCR8be4LxHdFyYidp0vhyifOdvQ/wlTsuQMvSRpoDI1t0PjJsi4CuBQMaeeop9FDOnqIn3j9R8LUK1y70M/hJUjSFJ+8OWlryWnkIlCwoHYK1+Chr8Zt6+l99iMoBzJOitNCD0H5W5lIBjkWIF45wPS4tbStg5Xkz5shhYMQFqMHSNDrGulr+DcEt4VuBSHlpXnJU5GiegmdSAB2sTqVVKVoEgdSSfkI/O2fe9dSXHScV9SlkeykCST0Qgc+/Lra+oxGgk9NQdpXVe7aL7ap1ErW4SpCOYQNStzsDokbk99l2zel2ou2udrSsoqqryNoPmdDROgPJIlIJ02tFhvGV03fW1FVVOuGqqJTDaJLKekqgTtoJACR3tsYMuO5LwcC6SldUEn/mKvVKevDTspXuAG88i+ul38Qdt6qEGBGK2vYD7jYp2AIpqZIgJTzcV1Urkek6a2MbeJGVNvbcbNsbnUq6ip9b61O+bzRc1zOvKBUGkFZA3MCdJtj4KxvTY2pXFttrbDagk5iNZE6Qbe1JG3pPbC6mtel3Jr2fZaURydQFJP6j1HwsNV9Ni+kZy0jFC0DzST+RSkfnbq5fEujvrGSqJLLiVoU4nOSmPISDsZ1i0FD4sXXV4uNGptxtXEU0FqKcpUlRSNjIzEaeosqq49PmGSh9Zkt4Xv8AfrUm8K5xRWTkp2FkKXHplCUjmeXUWM6LDDLDYlTidIypdcge8qlR7n4C2TinxDocLYlbYWyta3EphacugUqI1M7ibR4w8UKLB18hlbLiyUBcpKY1JHM9rUeo9UJg6a3Zk2IcIUjlISpT8AfaNuL4iO5EwsDnpI78sO78P46u4g01e1UMnVJcJUCPeD8lW5pvHW66mqSgUzwKlBPtI5mOtiXFmPbnwQ2lLgKlqEpabAmOpkgAW36q9pH3mfTPcDJ6Kgv2p1qBRpPMtoUo/wCIgD52IEJyIA3iy7uXxtuW87wDbjbjGYgBaikpk/iI29Yj0tp4z8S6LBl6oacZccK0Z5SUxGYiNT2sbY8hNVLDoBdwyt9ZXf293V/0z395H72aNobGyfqEtXVvBmHjgFWBav8A9K/9JsC+AS0/VVUJ1zoMdsp/Y2abzLdQwUqAKVAgg7EHQg+tlbWeBvDrVKpqxbKVaZSkkgHlmStMjsR8bLjZdCjGoTq24YC5geH5Dvjk6RqM9SZG0FSoNh6puCqxDjSuSzq42t9wJG6srpkDvBkelnNgbw3ocFKUsLLryhlKyMoCd4SJMSd9TaLDfhz/AMP41erPpGfilw5OHEZ15vazmY22E9rN11DEj2hdFioB94mbxxK/ie/KRbn2jYbbUr8UOEhXqQRPexL4ycU+JLWSM3DbyztOcxPvsXXz4NUt4YpNS0/wQVhZb4eYZplUHOIBOsRpa1jfwtOMb/D4qeFCAnLws2xJmeInr0tXWx7Aj2MnpPqR8yldVJ4ji92uMim4WdPEgNzlnzRGsxYUxQ23U+PiUvgFsutCFbFOUQD2JsRNeC9e26D9ZuGCDHDVr/nWJMceG9BjRSVlZaeSICwJBG8KTImOUEG0DIit59K4FRCjlfH9meY1awa1VsG8EoBOYNlQMQImcvIab6Ce9lt43KaViWnKPYNMnLH4c64+Vim7fBJH1mlyrq11CUx5MpExsCpS1GOwj1tq468LxjO9kOio4IQ2G8vCzfeJmc6Y3iItmN0Rh3XPOrup4mXR0niZ9ORxEUuTMnPCW5yyM3ymzPsqv7FK/wD7o5/81f79mk0jhtAbwALDlKmqI/gVFxgjyP8Ab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90" name="Picture 18" descr="http://www.insme.org/insme-newsletter/2011/file-e-allegati/newsletter_images/logo_unece.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3449315"/>
            <a:ext cx="498192" cy="498193"/>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logo brgm f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8151" y="3521158"/>
            <a:ext cx="862161" cy="33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descr="cemagref_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1640" y="4140189"/>
            <a:ext cx="773240" cy="36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l_fi" descr="http://www.pseau.org/gif/logo_eau_adour_garonne.gif"/>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7390300" y="3505726"/>
            <a:ext cx="494068" cy="46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descr="vers la page d'accueil de l'agence de l'eau rhône méditerranée et corse - établissement public du ministère chargé du développement durab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28384" y="3468342"/>
            <a:ext cx="533906" cy="498314"/>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www.epama.fr/images/photos/actualite/20100928/logo_afeptb.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375" y="4077072"/>
            <a:ext cx="720080" cy="5069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mo.int/pages/mediacentre/news/archive/images/WMO.bleu.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92080" y="3367600"/>
            <a:ext cx="490510" cy="853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tourner à l'accueil logement, Ministère du Développement durabl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89580" y="3397539"/>
            <a:ext cx="454628" cy="584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nisterio-de-medio-ambien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9752" y="4182570"/>
            <a:ext cx="1080120" cy="32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629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5280248"/>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fr-FR" sz="3600" spc="-100" dirty="0" err="1">
                <a:solidFill>
                  <a:srgbClr val="0070C0"/>
                </a:solidFill>
                <a:latin typeface="Tw Cen MT" pitchFamily="34" charset="0"/>
              </a:rPr>
              <a:t>Join</a:t>
            </a:r>
            <a:r>
              <a:rPr lang="fr-FR" sz="3600" spc="-100" dirty="0">
                <a:solidFill>
                  <a:srgbClr val="0070C0"/>
                </a:solidFill>
                <a:latin typeface="Tw Cen MT" pitchFamily="34" charset="0"/>
              </a:rPr>
              <a:t> the group!</a:t>
            </a:r>
          </a:p>
          <a:p>
            <a:endParaRPr lang="fr-FR" dirty="0"/>
          </a:p>
          <a:p>
            <a:pPr marL="0" indent="0" algn="ctr">
              <a:buNone/>
            </a:pPr>
            <a:endParaRPr lang="fr-FR" sz="2000" dirty="0" smtClean="0"/>
          </a:p>
          <a:p>
            <a:pPr marL="0" indent="0" algn="ctr">
              <a:buNone/>
            </a:pPr>
            <a:r>
              <a:rPr lang="fr-FR" sz="1600" dirty="0" smtClean="0"/>
              <a:t>Contacts:</a:t>
            </a:r>
          </a:p>
          <a:p>
            <a:pPr marL="0" indent="0" algn="ctr">
              <a:buNone/>
            </a:pPr>
            <a:r>
              <a:rPr lang="fr-FR" sz="1400" i="1" dirty="0" smtClean="0"/>
              <a:t>a.mishra@unesco.org</a:t>
            </a:r>
            <a:endParaRPr lang="fr-FR" sz="1400" i="1" dirty="0"/>
          </a:p>
          <a:p>
            <a:pPr marL="0" indent="0" algn="ctr">
              <a:buNone/>
            </a:pPr>
            <a:r>
              <a:rPr lang="fr-FR" sz="1400" i="1" dirty="0"/>
              <a:t>jeanluc.redaud@numericable.fr</a:t>
            </a:r>
          </a:p>
          <a:p>
            <a:pPr marL="0" indent="0" algn="ctr">
              <a:buNone/>
            </a:pPr>
            <a:r>
              <a:rPr lang="fr-FR" sz="1400" i="1" dirty="0" smtClean="0"/>
              <a:t>boissonnet.amelie@aesn.fr</a:t>
            </a:r>
          </a:p>
          <a:p>
            <a:endParaRPr lang="fr-FR" dirty="0" smtClean="0"/>
          </a:p>
          <a:p>
            <a:endParaRPr lang="fr-FR" dirty="0"/>
          </a:p>
          <a:p>
            <a:endParaRPr lang="fr-FR" dirty="0" smtClean="0"/>
          </a:p>
          <a:p>
            <a:pPr marL="0" indent="0" algn="ctr">
              <a:buNone/>
            </a:pPr>
            <a:r>
              <a:rPr lang="fr-FR" i="1" dirty="0" err="1" smtClean="0"/>
              <a:t>Thank</a:t>
            </a:r>
            <a:r>
              <a:rPr lang="fr-FR" i="1" dirty="0" smtClean="0"/>
              <a:t> </a:t>
            </a:r>
            <a:r>
              <a:rPr lang="fr-FR" i="1" dirty="0" err="1" smtClean="0"/>
              <a:t>you</a:t>
            </a:r>
            <a:endParaRPr lang="fr-FR" i="1" dirty="0"/>
          </a:p>
        </p:txBody>
      </p:sp>
      <p:cxnSp>
        <p:nvCxnSpPr>
          <p:cNvPr id="5" name="Connecteur droit 4"/>
          <p:cNvCxnSpPr/>
          <p:nvPr/>
        </p:nvCxnSpPr>
        <p:spPr>
          <a:xfrm>
            <a:off x="2195736" y="4653136"/>
            <a:ext cx="48965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18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878</TotalTime>
  <Words>673</Words>
  <Application>Microsoft Office PowerPoint</Application>
  <PresentationFormat>Affichage à l'écran (4:3)</PresentationFormat>
  <Paragraphs>74</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Clarté</vt:lpstr>
      <vt:lpstr>Présentation PowerPoint</vt:lpstr>
      <vt:lpstr>Présentation PowerPoint</vt:lpstr>
      <vt:lpstr>Présentation PowerPoint</vt:lpstr>
      <vt:lpstr>Coping with uncertainties related to climate and global changes: Developing new tools and methodologies for water planning and management</vt:lpstr>
      <vt:lpstr>4 key recommendations</vt:lpstr>
      <vt:lpstr>4 key recommendations (2)</vt:lpstr>
      <vt:lpstr>Roadmap to action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BOISSONNET Amélie</dc:creator>
  <cp:lastModifiedBy>MARTIN  Marc-Antoine</cp:lastModifiedBy>
  <cp:revision>105</cp:revision>
  <dcterms:created xsi:type="dcterms:W3CDTF">2012-05-31T08:23:37Z</dcterms:created>
  <dcterms:modified xsi:type="dcterms:W3CDTF">2012-06-10T10:04:36Z</dcterms:modified>
</cp:coreProperties>
</file>