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352" r:id="rId3"/>
    <p:sldId id="356" r:id="rId4"/>
    <p:sldId id="364" r:id="rId5"/>
    <p:sldId id="358" r:id="rId6"/>
    <p:sldId id="365" r:id="rId7"/>
    <p:sldId id="355" r:id="rId8"/>
    <p:sldId id="374" r:id="rId9"/>
    <p:sldId id="360" r:id="rId10"/>
    <p:sldId id="368" r:id="rId11"/>
    <p:sldId id="363" r:id="rId12"/>
    <p:sldId id="367" r:id="rId13"/>
    <p:sldId id="369" r:id="rId14"/>
    <p:sldId id="370" r:id="rId15"/>
    <p:sldId id="372" r:id="rId16"/>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900"/>
    <a:srgbClr val="008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5" autoAdjust="0"/>
    <p:restoredTop sz="89580" autoAdjust="0"/>
  </p:normalViewPr>
  <p:slideViewPr>
    <p:cSldViewPr>
      <p:cViewPr>
        <p:scale>
          <a:sx n="72" d="100"/>
          <a:sy n="72" d="100"/>
        </p:scale>
        <p:origin x="-135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6" cy="462120"/>
          </a:xfrm>
          <a:prstGeom prst="rect">
            <a:avLst/>
          </a:prstGeom>
        </p:spPr>
        <p:txBody>
          <a:bodyPr vert="horz" lIns="90573" tIns="45286" rIns="90573" bIns="45286" rtlCol="0"/>
          <a:lstStyle>
            <a:lvl1pPr algn="l">
              <a:defRPr sz="1100"/>
            </a:lvl1pPr>
          </a:lstStyle>
          <a:p>
            <a:endParaRPr lang="en-US"/>
          </a:p>
        </p:txBody>
      </p:sp>
      <p:sp>
        <p:nvSpPr>
          <p:cNvPr id="3" name="Date Placeholder 2"/>
          <p:cNvSpPr>
            <a:spLocks noGrp="1"/>
          </p:cNvSpPr>
          <p:nvPr>
            <p:ph type="dt" sz="quarter" idx="1"/>
          </p:nvPr>
        </p:nvSpPr>
        <p:spPr>
          <a:xfrm>
            <a:off x="3970339" y="0"/>
            <a:ext cx="3038476" cy="462120"/>
          </a:xfrm>
          <a:prstGeom prst="rect">
            <a:avLst/>
          </a:prstGeom>
        </p:spPr>
        <p:txBody>
          <a:bodyPr vert="horz" lIns="90573" tIns="45286" rIns="90573" bIns="45286" rtlCol="0"/>
          <a:lstStyle>
            <a:lvl1pPr algn="r">
              <a:defRPr sz="1100"/>
            </a:lvl1pPr>
          </a:lstStyle>
          <a:p>
            <a:fld id="{0AE0B454-5E37-4F46-89A4-C418D5C959D2}" type="datetimeFigureOut">
              <a:rPr lang="en-US" smtClean="0"/>
              <a:pPr/>
              <a:t>9/22/2013</a:t>
            </a:fld>
            <a:endParaRPr lang="en-US"/>
          </a:p>
        </p:txBody>
      </p:sp>
      <p:sp>
        <p:nvSpPr>
          <p:cNvPr id="4" name="Footer Placeholder 3"/>
          <p:cNvSpPr>
            <a:spLocks noGrp="1"/>
          </p:cNvSpPr>
          <p:nvPr>
            <p:ph type="ftr" sz="quarter" idx="2"/>
          </p:nvPr>
        </p:nvSpPr>
        <p:spPr>
          <a:xfrm>
            <a:off x="0" y="8772378"/>
            <a:ext cx="3038476" cy="462120"/>
          </a:xfrm>
          <a:prstGeom prst="rect">
            <a:avLst/>
          </a:prstGeom>
        </p:spPr>
        <p:txBody>
          <a:bodyPr vert="horz" lIns="90573" tIns="45286" rIns="90573" bIns="45286" rtlCol="0" anchor="b"/>
          <a:lstStyle>
            <a:lvl1pPr algn="l">
              <a:defRPr sz="1100"/>
            </a:lvl1pPr>
          </a:lstStyle>
          <a:p>
            <a:endParaRPr lang="en-US"/>
          </a:p>
        </p:txBody>
      </p:sp>
      <p:sp>
        <p:nvSpPr>
          <p:cNvPr id="5" name="Slide Number Placeholder 4"/>
          <p:cNvSpPr>
            <a:spLocks noGrp="1"/>
          </p:cNvSpPr>
          <p:nvPr>
            <p:ph type="sldNum" sz="quarter" idx="3"/>
          </p:nvPr>
        </p:nvSpPr>
        <p:spPr>
          <a:xfrm>
            <a:off x="3970339" y="8772378"/>
            <a:ext cx="3038476" cy="462120"/>
          </a:xfrm>
          <a:prstGeom prst="rect">
            <a:avLst/>
          </a:prstGeom>
        </p:spPr>
        <p:txBody>
          <a:bodyPr vert="horz" lIns="90573" tIns="45286" rIns="90573" bIns="45286" rtlCol="0" anchor="b"/>
          <a:lstStyle>
            <a:lvl1pPr algn="r">
              <a:defRPr sz="1100"/>
            </a:lvl1pPr>
          </a:lstStyle>
          <a:p>
            <a:fld id="{07886F13-EAB3-402C-808B-9997C9A56FE0}" type="slidenum">
              <a:rPr lang="en-US" smtClean="0"/>
              <a:pPr/>
              <a:t>‹N°›</a:t>
            </a:fld>
            <a:endParaRPr lang="en-US"/>
          </a:p>
        </p:txBody>
      </p:sp>
    </p:spTree>
    <p:extLst>
      <p:ext uri="{BB962C8B-B14F-4D97-AF65-F5344CB8AC3E}">
        <p14:creationId xmlns:p14="http://schemas.microsoft.com/office/powerpoint/2010/main" val="1235322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294" tIns="46147" rIns="92294" bIns="46147" rtlCol="0"/>
          <a:lstStyle>
            <a:lvl1pPr algn="l">
              <a:defRPr sz="11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294" tIns="46147" rIns="92294" bIns="46147" rtlCol="0"/>
          <a:lstStyle>
            <a:lvl1pPr algn="r">
              <a:defRPr sz="1100"/>
            </a:lvl1pPr>
          </a:lstStyle>
          <a:p>
            <a:fld id="{34DA6A96-2233-40FB-B6B9-DEAABF55839C}" type="datetimeFigureOut">
              <a:rPr lang="en-US" smtClean="0"/>
              <a:pPr/>
              <a:t>9/22/2013</a:t>
            </a:fld>
            <a:endParaRPr lang="en-US"/>
          </a:p>
        </p:txBody>
      </p:sp>
      <p:sp>
        <p:nvSpPr>
          <p:cNvPr id="4" name="Slide Image Placeholder 3"/>
          <p:cNvSpPr>
            <a:spLocks noGrp="1" noRot="1" noChangeAspect="1"/>
          </p:cNvSpPr>
          <p:nvPr>
            <p:ph type="sldImg" idx="2"/>
          </p:nvPr>
        </p:nvSpPr>
        <p:spPr>
          <a:xfrm>
            <a:off x="1196975" y="692150"/>
            <a:ext cx="4618038" cy="3463925"/>
          </a:xfrm>
          <a:prstGeom prst="rect">
            <a:avLst/>
          </a:prstGeom>
          <a:noFill/>
          <a:ln w="12700">
            <a:solidFill>
              <a:prstClr val="black"/>
            </a:solidFill>
          </a:ln>
        </p:spPr>
        <p:txBody>
          <a:bodyPr vert="horz" lIns="92294" tIns="46147" rIns="92294" bIns="46147"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294" tIns="46147" rIns="92294" bIns="4614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2294" tIns="46147" rIns="92294" bIns="46147" rtlCol="0" anchor="b"/>
          <a:lstStyle>
            <a:lvl1pPr algn="l">
              <a:defRPr sz="11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2294" tIns="46147" rIns="92294" bIns="46147" rtlCol="0" anchor="b"/>
          <a:lstStyle>
            <a:lvl1pPr algn="r">
              <a:defRPr sz="1100"/>
            </a:lvl1pPr>
          </a:lstStyle>
          <a:p>
            <a:fld id="{41B28DB0-E88B-4B89-BA81-D78B32BEBE4A}" type="slidenum">
              <a:rPr lang="en-US" smtClean="0"/>
              <a:pPr/>
              <a:t>‹N°›</a:t>
            </a:fld>
            <a:endParaRPr lang="en-US"/>
          </a:p>
        </p:txBody>
      </p:sp>
    </p:spTree>
    <p:extLst>
      <p:ext uri="{BB962C8B-B14F-4D97-AF65-F5344CB8AC3E}">
        <p14:creationId xmlns:p14="http://schemas.microsoft.com/office/powerpoint/2010/main" val="169105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6628" name="Slide Number Placeholder 3"/>
          <p:cNvSpPr>
            <a:spLocks noGrp="1"/>
          </p:cNvSpPr>
          <p:nvPr>
            <p:ph type="sldNum" sz="quarter" idx="5"/>
          </p:nvPr>
        </p:nvSpPr>
        <p:spPr bwMode="auto">
          <a:noFill/>
          <a:ln>
            <a:miter lim="800000"/>
            <a:headEnd/>
            <a:tailEnd/>
          </a:ln>
        </p:spPr>
        <p:txBody>
          <a:bodyPr/>
          <a:lstStyle/>
          <a:p>
            <a:fld id="{425335AE-6724-478E-9861-3F3CC4B2F28F}" type="slidenum">
              <a:rPr lang="en-US"/>
              <a:pPr/>
              <a:t>1</a:t>
            </a:fld>
            <a:endParaRPr lang="en-US"/>
          </a:p>
        </p:txBody>
      </p:sp>
    </p:spTree>
    <p:extLst>
      <p:ext uri="{BB962C8B-B14F-4D97-AF65-F5344CB8AC3E}">
        <p14:creationId xmlns:p14="http://schemas.microsoft.com/office/powerpoint/2010/main" val="3456212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63A3FAF4-3ECB-475F-8B3A-935AFC619175}" type="slidenum">
              <a:rPr lang="en-US"/>
              <a:pPr/>
              <a:t>10</a:t>
            </a:fld>
            <a:endParaRPr lang="en-US"/>
          </a:p>
        </p:txBody>
      </p:sp>
    </p:spTree>
    <p:extLst>
      <p:ext uri="{BB962C8B-B14F-4D97-AF65-F5344CB8AC3E}">
        <p14:creationId xmlns:p14="http://schemas.microsoft.com/office/powerpoint/2010/main" val="2983178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B28DB0-E88B-4B89-BA81-D78B32BEBE4A}" type="slidenum">
              <a:rPr lang="en-US" smtClean="0"/>
              <a:pPr/>
              <a:t>11</a:t>
            </a:fld>
            <a:endParaRPr lang="en-US"/>
          </a:p>
        </p:txBody>
      </p:sp>
    </p:spTree>
    <p:extLst>
      <p:ext uri="{BB962C8B-B14F-4D97-AF65-F5344CB8AC3E}">
        <p14:creationId xmlns:p14="http://schemas.microsoft.com/office/powerpoint/2010/main" val="547084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63A3FAF4-3ECB-475F-8B3A-935AFC619175}" type="slidenum">
              <a:rPr lang="en-US"/>
              <a:pPr/>
              <a:t>12</a:t>
            </a:fld>
            <a:endParaRPr lang="en-US"/>
          </a:p>
        </p:txBody>
      </p:sp>
    </p:spTree>
    <p:extLst>
      <p:ext uri="{BB962C8B-B14F-4D97-AF65-F5344CB8AC3E}">
        <p14:creationId xmlns:p14="http://schemas.microsoft.com/office/powerpoint/2010/main" val="2366223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63A3FAF4-3ECB-475F-8B3A-935AFC619175}" type="slidenum">
              <a:rPr lang="en-US"/>
              <a:pPr/>
              <a:t>13</a:t>
            </a:fld>
            <a:endParaRPr lang="en-US"/>
          </a:p>
        </p:txBody>
      </p:sp>
    </p:spTree>
    <p:extLst>
      <p:ext uri="{BB962C8B-B14F-4D97-AF65-F5344CB8AC3E}">
        <p14:creationId xmlns:p14="http://schemas.microsoft.com/office/powerpoint/2010/main" val="2366223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Both Open info</a:t>
            </a:r>
            <a:r>
              <a:rPr lang="en-US" baseline="0" dirty="0" smtClean="0"/>
              <a:t> policy and licensing policy are required when signing onto IATI</a:t>
            </a: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63A3FAF4-3ECB-475F-8B3A-935AFC619175}" type="slidenum">
              <a:rPr lang="en-US"/>
              <a:pPr/>
              <a:t>14</a:t>
            </a:fld>
            <a:endParaRPr lang="en-US"/>
          </a:p>
        </p:txBody>
      </p:sp>
    </p:spTree>
    <p:extLst>
      <p:ext uri="{BB962C8B-B14F-4D97-AF65-F5344CB8AC3E}">
        <p14:creationId xmlns:p14="http://schemas.microsoft.com/office/powerpoint/2010/main" val="2366223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a:t>
            </a:r>
            <a:r>
              <a:rPr lang="en-US" baseline="0" dirty="0" smtClean="0"/>
              <a:t> your attention. Additional information about the AF’s accreditation process and the implementing entities that have been accredited to date are available on our website: www.adaptation-fund.org</a:t>
            </a:r>
          </a:p>
          <a:p>
            <a:endParaRPr lang="en-US" baseline="0" dirty="0" smtClean="0"/>
          </a:p>
        </p:txBody>
      </p:sp>
      <p:sp>
        <p:nvSpPr>
          <p:cNvPr id="4" name="Slide Number Placeholder 3"/>
          <p:cNvSpPr>
            <a:spLocks noGrp="1"/>
          </p:cNvSpPr>
          <p:nvPr>
            <p:ph type="sldNum" sz="quarter" idx="10"/>
          </p:nvPr>
        </p:nvSpPr>
        <p:spPr/>
        <p:txBody>
          <a:bodyPr/>
          <a:lstStyle/>
          <a:p>
            <a:fld id="{DE0B55E4-053F-440B-8B13-B5D8D939808F}" type="slidenum">
              <a:rPr lang="en-US" smtClean="0"/>
              <a:t>15</a:t>
            </a:fld>
            <a:endParaRPr lang="en-US"/>
          </a:p>
        </p:txBody>
      </p:sp>
    </p:spTree>
    <p:extLst>
      <p:ext uri="{BB962C8B-B14F-4D97-AF65-F5344CB8AC3E}">
        <p14:creationId xmlns:p14="http://schemas.microsoft.com/office/powerpoint/2010/main" val="3184088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63A3FAF4-3ECB-475F-8B3A-935AFC619175}" type="slidenum">
              <a:rPr lang="en-US"/>
              <a:pPr/>
              <a:t>2</a:t>
            </a:fld>
            <a:endParaRPr lang="en-US"/>
          </a:p>
        </p:txBody>
      </p:sp>
    </p:spTree>
    <p:extLst>
      <p:ext uri="{BB962C8B-B14F-4D97-AF65-F5344CB8AC3E}">
        <p14:creationId xmlns:p14="http://schemas.microsoft.com/office/powerpoint/2010/main" val="2983178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63A3FAF4-3ECB-475F-8B3A-935AFC619175}" type="slidenum">
              <a:rPr lang="en-US"/>
              <a:pPr/>
              <a:t>3</a:t>
            </a:fld>
            <a:endParaRPr lang="en-US"/>
          </a:p>
        </p:txBody>
      </p:sp>
    </p:spTree>
    <p:extLst>
      <p:ext uri="{BB962C8B-B14F-4D97-AF65-F5344CB8AC3E}">
        <p14:creationId xmlns:p14="http://schemas.microsoft.com/office/powerpoint/2010/main" val="2479526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CDB0E-83ED-4548-835B-9A46886B9E5A}" type="slidenum">
              <a:rPr lang="en-US" smtClean="0"/>
              <a:pPr/>
              <a:t>4</a:t>
            </a:fld>
            <a:endParaRPr lang="en-US"/>
          </a:p>
        </p:txBody>
      </p:sp>
    </p:spTree>
    <p:extLst>
      <p:ext uri="{BB962C8B-B14F-4D97-AF65-F5344CB8AC3E}">
        <p14:creationId xmlns:p14="http://schemas.microsoft.com/office/powerpoint/2010/main" val="1214640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63A3FAF4-3ECB-475F-8B3A-935AFC619175}" type="slidenum">
              <a:rPr lang="en-US"/>
              <a:pPr/>
              <a:t>5</a:t>
            </a:fld>
            <a:endParaRPr lang="en-US"/>
          </a:p>
        </p:txBody>
      </p:sp>
    </p:spTree>
    <p:extLst>
      <p:ext uri="{BB962C8B-B14F-4D97-AF65-F5344CB8AC3E}">
        <p14:creationId xmlns:p14="http://schemas.microsoft.com/office/powerpoint/2010/main" val="598020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63A3FAF4-3ECB-475F-8B3A-935AFC619175}" type="slidenum">
              <a:rPr lang="en-US"/>
              <a:pPr/>
              <a:t>6</a:t>
            </a:fld>
            <a:endParaRPr lang="en-US"/>
          </a:p>
        </p:txBody>
      </p:sp>
    </p:spTree>
    <p:extLst>
      <p:ext uri="{BB962C8B-B14F-4D97-AF65-F5344CB8AC3E}">
        <p14:creationId xmlns:p14="http://schemas.microsoft.com/office/powerpoint/2010/main" val="2983178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From its establishment the Adaptation</a:t>
            </a:r>
            <a:r>
              <a:rPr lang="en-US" baseline="0" dirty="0" smtClean="0"/>
              <a:t> Fund Board has been committed to transparency and accountability. Starting with the live online broadcasting and meetings being open to observes to reviewing all submitted proposals, receiving public comment and publishing all decisions about every submission </a:t>
            </a: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63A3FAF4-3ECB-475F-8B3A-935AFC619175}" type="slidenum">
              <a:rPr lang="en-US"/>
              <a:pPr/>
              <a:t>7</a:t>
            </a:fld>
            <a:endParaRPr lang="en-US"/>
          </a:p>
        </p:txBody>
      </p:sp>
    </p:spTree>
    <p:extLst>
      <p:ext uri="{BB962C8B-B14F-4D97-AF65-F5344CB8AC3E}">
        <p14:creationId xmlns:p14="http://schemas.microsoft.com/office/powerpoint/2010/main" val="2486754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63A3FAF4-3ECB-475F-8B3A-935AFC619175}" type="slidenum">
              <a:rPr lang="en-US"/>
              <a:pPr/>
              <a:t>8</a:t>
            </a:fld>
            <a:endParaRPr lang="en-US"/>
          </a:p>
        </p:txBody>
      </p:sp>
    </p:spTree>
    <p:extLst>
      <p:ext uri="{BB962C8B-B14F-4D97-AF65-F5344CB8AC3E}">
        <p14:creationId xmlns:p14="http://schemas.microsoft.com/office/powerpoint/2010/main" val="2366223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63A3FAF4-3ECB-475F-8B3A-935AFC619175}" type="slidenum">
              <a:rPr lang="en-US"/>
              <a:pPr/>
              <a:t>9</a:t>
            </a:fld>
            <a:endParaRPr lang="en-US"/>
          </a:p>
        </p:txBody>
      </p:sp>
    </p:spTree>
    <p:extLst>
      <p:ext uri="{BB962C8B-B14F-4D97-AF65-F5344CB8AC3E}">
        <p14:creationId xmlns:p14="http://schemas.microsoft.com/office/powerpoint/2010/main" val="2366223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751113-BAF8-405A-8C0D-7580A9869039}" type="datetimeFigureOut">
              <a:rPr lang="en-US" smtClean="0"/>
              <a:pPr/>
              <a:t>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4540B-23AC-4EE0-AF2C-9AFDB27B9B63}"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751113-BAF8-405A-8C0D-7580A9869039}" type="datetimeFigureOut">
              <a:rPr lang="en-US" smtClean="0"/>
              <a:pPr/>
              <a:t>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4540B-23AC-4EE0-AF2C-9AFDB27B9B63}"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751113-BAF8-405A-8C0D-7580A9869039}" type="datetimeFigureOut">
              <a:rPr lang="en-US" smtClean="0"/>
              <a:pPr/>
              <a:t>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4540B-23AC-4EE0-AF2C-9AFDB27B9B63}"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751113-BAF8-405A-8C0D-7580A9869039}" type="datetimeFigureOut">
              <a:rPr lang="en-US" smtClean="0"/>
              <a:pPr/>
              <a:t>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4540B-23AC-4EE0-AF2C-9AFDB27B9B63}"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751113-BAF8-405A-8C0D-7580A9869039}" type="datetimeFigureOut">
              <a:rPr lang="en-US" smtClean="0"/>
              <a:pPr/>
              <a:t>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4540B-23AC-4EE0-AF2C-9AFDB27B9B63}"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751113-BAF8-405A-8C0D-7580A9869039}" type="datetimeFigureOut">
              <a:rPr lang="en-US" smtClean="0"/>
              <a:pPr/>
              <a:t>9/22/2013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4540B-23AC-4EE0-AF2C-9AFDB27B9B63}"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751113-BAF8-405A-8C0D-7580A9869039}" type="datetimeFigureOut">
              <a:rPr lang="en-US" smtClean="0"/>
              <a:pPr/>
              <a:t>9/22/2013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C4540B-23AC-4EE0-AF2C-9AFDB27B9B63}"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751113-BAF8-405A-8C0D-7580A9869039}" type="datetimeFigureOut">
              <a:rPr lang="en-US" smtClean="0"/>
              <a:pPr/>
              <a:t>9/22/2013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C4540B-23AC-4EE0-AF2C-9AFDB27B9B63}"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751113-BAF8-405A-8C0D-7580A9869039}" type="datetimeFigureOut">
              <a:rPr lang="en-US" smtClean="0"/>
              <a:pPr/>
              <a:t>9/22/2013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C4540B-23AC-4EE0-AF2C-9AFDB27B9B63}"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51113-BAF8-405A-8C0D-7580A9869039}" type="datetimeFigureOut">
              <a:rPr lang="en-US" smtClean="0"/>
              <a:pPr/>
              <a:t>9/22/2013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4540B-23AC-4EE0-AF2C-9AFDB27B9B63}"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51113-BAF8-405A-8C0D-7580A9869039}" type="datetimeFigureOut">
              <a:rPr lang="en-US" smtClean="0"/>
              <a:pPr/>
              <a:t>9/22/2013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4540B-23AC-4EE0-AF2C-9AFDB27B9B63}"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751113-BAF8-405A-8C0D-7580A9869039}" type="datetimeFigureOut">
              <a:rPr lang="en-US" smtClean="0"/>
              <a:pPr/>
              <a:t>9/22/2013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C4540B-23AC-4EE0-AF2C-9AFDB27B9B63}"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9.jpe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mailto:afbsec@adaptation-fund.org" TargetMode="External"/><Relationship Id="rId5" Type="http://schemas.openxmlformats.org/officeDocument/2006/relationships/hyperlink" Target="http://www.adaptation-fund.org/"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publishwhatuoufound.org/index/2012-inde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9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1" name="Subtitle 2"/>
          <p:cNvSpPr>
            <a:spLocks noGrp="1"/>
          </p:cNvSpPr>
          <p:nvPr>
            <p:ph type="subTitle" idx="1"/>
          </p:nvPr>
        </p:nvSpPr>
        <p:spPr>
          <a:xfrm>
            <a:off x="1066800" y="2971800"/>
            <a:ext cx="7162800" cy="3429000"/>
          </a:xfrm>
        </p:spPr>
        <p:txBody>
          <a:bodyPr>
            <a:normAutofit/>
          </a:bodyPr>
          <a:lstStyle/>
          <a:p>
            <a:pPr eaLnBrk="1" hangingPunct="1">
              <a:spcBef>
                <a:spcPts val="600"/>
              </a:spcBef>
              <a:spcAft>
                <a:spcPts val="600"/>
              </a:spcAft>
            </a:pPr>
            <a:r>
              <a:rPr lang="en-US" sz="4000" b="1" dirty="0" smtClean="0">
                <a:solidFill>
                  <a:schemeClr val="tx1"/>
                </a:solidFill>
              </a:rPr>
              <a:t> Transparency and the Adaptation Fund</a:t>
            </a:r>
          </a:p>
          <a:p>
            <a:pPr eaLnBrk="1" hangingPunct="1">
              <a:spcBef>
                <a:spcPts val="600"/>
              </a:spcBef>
              <a:spcAft>
                <a:spcPts val="600"/>
              </a:spcAft>
            </a:pPr>
            <a:r>
              <a:rPr lang="en-US" dirty="0" smtClean="0">
                <a:solidFill>
                  <a:schemeClr val="tx1"/>
                </a:solidFill>
              </a:rPr>
              <a:t>Open Knowledge Conference</a:t>
            </a:r>
          </a:p>
          <a:p>
            <a:pPr eaLnBrk="1" hangingPunct="1">
              <a:spcBef>
                <a:spcPts val="600"/>
              </a:spcBef>
              <a:spcAft>
                <a:spcPts val="600"/>
              </a:spcAft>
            </a:pPr>
            <a:r>
              <a:rPr lang="en-US" dirty="0" smtClean="0">
                <a:solidFill>
                  <a:schemeClr val="tx1"/>
                </a:solidFill>
              </a:rPr>
              <a:t>16 September 2013</a:t>
            </a:r>
          </a:p>
          <a:p>
            <a:pPr eaLnBrk="1" hangingPunct="1">
              <a:spcBef>
                <a:spcPts val="600"/>
              </a:spcBef>
              <a:spcAft>
                <a:spcPts val="600"/>
              </a:spcAft>
            </a:pPr>
            <a:r>
              <a:rPr lang="en-US" i="1" dirty="0" smtClean="0">
                <a:solidFill>
                  <a:schemeClr val="tx1"/>
                </a:solidFill>
              </a:rPr>
              <a:t>Marc-Antoine MARTIN (</a:t>
            </a:r>
            <a:r>
              <a:rPr lang="en-US" i="1" dirty="0" err="1" smtClean="0">
                <a:solidFill>
                  <a:schemeClr val="tx1"/>
                </a:solidFill>
              </a:rPr>
              <a:t>AFBoard</a:t>
            </a:r>
            <a:r>
              <a:rPr lang="en-US" i="1" dirty="0">
                <a:solidFill>
                  <a:schemeClr val="tx1"/>
                </a:solidFill>
              </a:rPr>
              <a:t>)</a:t>
            </a:r>
            <a:endParaRPr lang="en-US" i="1" dirty="0" smtClean="0">
              <a:solidFill>
                <a:schemeClr val="tx1"/>
              </a:solidFill>
            </a:endParaRPr>
          </a:p>
          <a:p>
            <a:pPr eaLnBrk="1" hangingPunct="1">
              <a:spcBef>
                <a:spcPts val="600"/>
              </a:spcBef>
              <a:spcAft>
                <a:spcPts val="600"/>
              </a:spcAft>
            </a:pPr>
            <a:endParaRPr lang="en-US" sz="3600" dirty="0">
              <a:solidFill>
                <a:schemeClr val="tx1"/>
              </a:solidFill>
            </a:endParaRPr>
          </a:p>
          <a:p>
            <a:pPr eaLnBrk="1" hangingPunct="1">
              <a:spcBef>
                <a:spcPts val="600"/>
              </a:spcBef>
              <a:spcAft>
                <a:spcPts val="600"/>
              </a:spcAft>
            </a:pPr>
            <a:endParaRPr lang="en-US" sz="3600" dirty="0" smtClean="0">
              <a:solidFill>
                <a:schemeClr val="tx1"/>
              </a:solidFill>
            </a:endParaRPr>
          </a:p>
          <a:p>
            <a:pPr eaLnBrk="1" hangingPunct="1">
              <a:spcBef>
                <a:spcPts val="600"/>
              </a:spcBef>
              <a:spcAft>
                <a:spcPts val="600"/>
              </a:spcAft>
            </a:pPr>
            <a:endParaRPr lang="en-US" sz="2900" b="1" dirty="0">
              <a:solidFill>
                <a:schemeClr val="tx1"/>
              </a:solidFill>
            </a:endParaRPr>
          </a:p>
          <a:p>
            <a:pPr eaLnBrk="1" hangingPunct="1">
              <a:spcBef>
                <a:spcPts val="600"/>
              </a:spcBef>
              <a:spcAft>
                <a:spcPts val="600"/>
              </a:spcAft>
            </a:pPr>
            <a:endParaRPr lang="en-US" sz="36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0"/>
            <a:ext cx="9144000" cy="762000"/>
          </a:xfrm>
          <a:prstGeom prst="rect">
            <a:avLst/>
          </a:prstGeom>
          <a:solidFill>
            <a:schemeClr val="accent3">
              <a:alpha val="18000"/>
            </a:schemeClr>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PA"/>
          </a:p>
        </p:txBody>
      </p:sp>
      <p:pic>
        <p:nvPicPr>
          <p:cNvPr id="3074"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l="22221" t="12383" r="27779" b="38092"/>
          <a:stretch>
            <a:fillRect/>
          </a:stretch>
        </p:blipFill>
        <p:spPr bwMode="auto">
          <a:xfrm>
            <a:off x="8077200" y="5783263"/>
            <a:ext cx="1066800" cy="947737"/>
          </a:xfrm>
          <a:prstGeom prst="rect">
            <a:avLst/>
          </a:prstGeom>
          <a:noFill/>
          <a:ln w="9525">
            <a:noFill/>
            <a:miter lim="800000"/>
            <a:headEnd/>
            <a:tailEnd/>
          </a:ln>
        </p:spPr>
      </p:pic>
      <p:sp>
        <p:nvSpPr>
          <p:cNvPr id="3075" name="Title 1"/>
          <p:cNvSpPr>
            <a:spLocks noGrp="1"/>
          </p:cNvSpPr>
          <p:nvPr>
            <p:ph type="title"/>
          </p:nvPr>
        </p:nvSpPr>
        <p:spPr>
          <a:xfrm>
            <a:off x="685800" y="76200"/>
            <a:ext cx="8001000" cy="1143000"/>
          </a:xfrm>
        </p:spPr>
        <p:txBody>
          <a:bodyPr>
            <a:normAutofit/>
          </a:bodyPr>
          <a:lstStyle/>
          <a:p>
            <a:pPr algn="l">
              <a:defRPr/>
            </a:pPr>
            <a:r>
              <a:rPr lang="en-US" sz="3200" b="1" dirty="0" smtClean="0">
                <a:solidFill>
                  <a:srgbClr val="92D050"/>
                </a:solidFill>
              </a:rPr>
              <a:t>Outline of Presentation</a:t>
            </a:r>
          </a:p>
        </p:txBody>
      </p:sp>
      <p:sp>
        <p:nvSpPr>
          <p:cNvPr id="3076" name="Content Placeholder 2"/>
          <p:cNvSpPr>
            <a:spLocks noGrp="1"/>
          </p:cNvSpPr>
          <p:nvPr>
            <p:ph idx="1"/>
          </p:nvPr>
        </p:nvSpPr>
        <p:spPr>
          <a:xfrm>
            <a:off x="-457200" y="1371600"/>
            <a:ext cx="9220200" cy="5181600"/>
          </a:xfrm>
        </p:spPr>
        <p:txBody>
          <a:bodyPr>
            <a:normAutofit/>
          </a:bodyPr>
          <a:lstStyle/>
          <a:p>
            <a:pPr>
              <a:lnSpc>
                <a:spcPct val="80000"/>
              </a:lnSpc>
              <a:spcAft>
                <a:spcPts val="600"/>
              </a:spcAft>
            </a:pPr>
            <a:endParaRPr lang="en-US" sz="2000" dirty="0" smtClean="0"/>
          </a:p>
          <a:p>
            <a:pPr marL="1141413"/>
            <a:r>
              <a:rPr lang="en-US" sz="2000" dirty="0" smtClean="0"/>
              <a:t>Overview of Adaptation Fund</a:t>
            </a:r>
          </a:p>
          <a:p>
            <a:pPr marL="1141413"/>
            <a:endParaRPr lang="en-US" sz="2000" b="1" dirty="0"/>
          </a:p>
          <a:p>
            <a:pPr marL="1141413"/>
            <a:r>
              <a:rPr lang="en-US" sz="2000" dirty="0"/>
              <a:t>Commitment to Transparency and Accountability</a:t>
            </a:r>
          </a:p>
          <a:p>
            <a:pPr marL="1141413"/>
            <a:endParaRPr lang="en-US" sz="2000" dirty="0"/>
          </a:p>
          <a:p>
            <a:pPr marL="1141413"/>
            <a:r>
              <a:rPr lang="en-US" sz="2000" b="1" dirty="0" smtClean="0"/>
              <a:t>Continuous Improvement</a:t>
            </a:r>
            <a:endParaRPr lang="en-US" sz="1400" b="1" dirty="0"/>
          </a:p>
        </p:txBody>
      </p:sp>
      <p:cxnSp>
        <p:nvCxnSpPr>
          <p:cNvPr id="9" name="Straight Connector 8"/>
          <p:cNvCxnSpPr/>
          <p:nvPr/>
        </p:nvCxnSpPr>
        <p:spPr>
          <a:xfrm>
            <a:off x="0" y="1217613"/>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152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p>
          <a:p>
            <a:r>
              <a:rPr lang="en-US" dirty="0" smtClean="0"/>
              <a:t>At its </a:t>
            </a:r>
            <a:r>
              <a:rPr lang="en-US" dirty="0"/>
              <a:t>20</a:t>
            </a:r>
            <a:r>
              <a:rPr lang="en-US" baseline="30000" dirty="0"/>
              <a:t>th</a:t>
            </a:r>
            <a:r>
              <a:rPr lang="en-US" dirty="0"/>
              <a:t> </a:t>
            </a:r>
            <a:r>
              <a:rPr lang="en-US" dirty="0" smtClean="0"/>
              <a:t>meeting, April 2013, </a:t>
            </a:r>
            <a:r>
              <a:rPr lang="en-US" dirty="0"/>
              <a:t>the Board decided to take the necessary steps for the fund to comply to IATI standards</a:t>
            </a:r>
          </a:p>
          <a:p>
            <a:r>
              <a:rPr lang="en-US" dirty="0"/>
              <a:t>On April 17, 2013, </a:t>
            </a:r>
            <a:r>
              <a:rPr lang="en-US" dirty="0" smtClean="0"/>
              <a:t>the AF </a:t>
            </a:r>
            <a:r>
              <a:rPr lang="en-US" dirty="0"/>
              <a:t>is the 1</a:t>
            </a:r>
            <a:r>
              <a:rPr lang="en-US" baseline="30000" dirty="0"/>
              <a:t>st</a:t>
            </a:r>
            <a:r>
              <a:rPr lang="en-US" dirty="0"/>
              <a:t> climate </a:t>
            </a:r>
            <a:r>
              <a:rPr lang="en-US" dirty="0" smtClean="0"/>
              <a:t>finance institution </a:t>
            </a:r>
            <a:r>
              <a:rPr lang="en-US" dirty="0"/>
              <a:t>to sign on to the initiative</a:t>
            </a:r>
          </a:p>
          <a:p>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21844"/>
            <a:ext cx="2819400" cy="3964555"/>
          </a:xfrm>
          <a:prstGeom prst="rect">
            <a:avLst/>
          </a:prstGeom>
        </p:spPr>
      </p:pic>
    </p:spTree>
    <p:extLst>
      <p:ext uri="{BB962C8B-B14F-4D97-AF65-F5344CB8AC3E}">
        <p14:creationId xmlns:p14="http://schemas.microsoft.com/office/powerpoint/2010/main" val="1072115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l="22221" t="12383" r="27779" b="38092"/>
          <a:stretch>
            <a:fillRect/>
          </a:stretch>
        </p:blipFill>
        <p:spPr bwMode="auto">
          <a:xfrm>
            <a:off x="8077200" y="5783263"/>
            <a:ext cx="1066800" cy="947737"/>
          </a:xfrm>
          <a:prstGeom prst="rect">
            <a:avLst/>
          </a:prstGeom>
          <a:noFill/>
          <a:ln w="9525">
            <a:noFill/>
            <a:miter lim="800000"/>
            <a:headEnd/>
            <a:tailEnd/>
          </a:ln>
        </p:spPr>
      </p:pic>
      <p:sp>
        <p:nvSpPr>
          <p:cNvPr id="3075" name="Title 1"/>
          <p:cNvSpPr>
            <a:spLocks noGrp="1"/>
          </p:cNvSpPr>
          <p:nvPr>
            <p:ph type="title"/>
          </p:nvPr>
        </p:nvSpPr>
        <p:spPr/>
        <p:txBody>
          <a:bodyPr>
            <a:noAutofit/>
          </a:bodyPr>
          <a:lstStyle/>
          <a:p>
            <a:pPr algn="l">
              <a:defRPr/>
            </a:pPr>
            <a:r>
              <a:rPr lang="en-US" sz="3200" b="1" dirty="0" smtClean="0">
                <a:solidFill>
                  <a:srgbClr val="92D050"/>
                </a:solidFill>
              </a:rPr>
              <a:t>Access to Data</a:t>
            </a:r>
          </a:p>
        </p:txBody>
      </p:sp>
      <p:sp>
        <p:nvSpPr>
          <p:cNvPr id="5" name="Content Placeholder 4"/>
          <p:cNvSpPr>
            <a:spLocks noGrp="1"/>
          </p:cNvSpPr>
          <p:nvPr>
            <p:ph idx="1"/>
          </p:nvPr>
        </p:nvSpPr>
        <p:spPr/>
        <p:txBody>
          <a:bodyPr/>
          <a:lstStyle/>
          <a:p>
            <a:r>
              <a:rPr lang="en-US" dirty="0" smtClean="0"/>
              <a:t>AF </a:t>
            </a:r>
            <a:r>
              <a:rPr lang="en-US" dirty="0"/>
              <a:t>deployed an interactive mapping tool on its website, giving users full access to </a:t>
            </a:r>
            <a:r>
              <a:rPr lang="en-US" dirty="0" smtClean="0"/>
              <a:t>data (in accessible easy to navigate format)</a:t>
            </a:r>
          </a:p>
          <a:p>
            <a:r>
              <a:rPr lang="en-US" dirty="0" smtClean="0"/>
              <a:t>AF is aiming to publish IATI compatible data by the end of September 2013</a:t>
            </a:r>
            <a:endParaRPr lang="en-US" dirty="0"/>
          </a:p>
          <a:p>
            <a:endParaRPr lang="en-US" dirty="0"/>
          </a:p>
        </p:txBody>
      </p:sp>
      <p:cxnSp>
        <p:nvCxnSpPr>
          <p:cNvPr id="9" name="Straight Connector 8"/>
          <p:cNvCxnSpPr/>
          <p:nvPr/>
        </p:nvCxnSpPr>
        <p:spPr>
          <a:xfrm>
            <a:off x="0" y="1217613"/>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308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l="22221" t="12383" r="27779" b="38092"/>
          <a:stretch>
            <a:fillRect/>
          </a:stretch>
        </p:blipFill>
        <p:spPr bwMode="auto">
          <a:xfrm>
            <a:off x="8077200" y="5783263"/>
            <a:ext cx="1066800" cy="947737"/>
          </a:xfrm>
          <a:prstGeom prst="rect">
            <a:avLst/>
          </a:prstGeom>
          <a:noFill/>
          <a:ln w="9525">
            <a:noFill/>
            <a:miter lim="800000"/>
            <a:headEnd/>
            <a:tailEnd/>
          </a:ln>
        </p:spPr>
      </p:pic>
      <p:sp>
        <p:nvSpPr>
          <p:cNvPr id="3075" name="Title 1"/>
          <p:cNvSpPr>
            <a:spLocks noGrp="1"/>
          </p:cNvSpPr>
          <p:nvPr>
            <p:ph type="title"/>
          </p:nvPr>
        </p:nvSpPr>
        <p:spPr/>
        <p:txBody>
          <a:bodyPr>
            <a:noAutofit/>
          </a:bodyPr>
          <a:lstStyle/>
          <a:p>
            <a:pPr algn="l">
              <a:defRPr/>
            </a:pPr>
            <a:r>
              <a:rPr lang="en-US" sz="3200" b="1" dirty="0" smtClean="0">
                <a:solidFill>
                  <a:srgbClr val="92D050"/>
                </a:solidFill>
              </a:rPr>
              <a:t>Open Information Policy</a:t>
            </a:r>
          </a:p>
        </p:txBody>
      </p:sp>
      <p:sp>
        <p:nvSpPr>
          <p:cNvPr id="5" name="Content Placeholder 4"/>
          <p:cNvSpPr>
            <a:spLocks noGrp="1"/>
          </p:cNvSpPr>
          <p:nvPr>
            <p:ph idx="1"/>
          </p:nvPr>
        </p:nvSpPr>
        <p:spPr/>
        <p:txBody>
          <a:bodyPr>
            <a:normAutofit/>
          </a:bodyPr>
          <a:lstStyle/>
          <a:p>
            <a:r>
              <a:rPr lang="en-US" dirty="0" smtClean="0"/>
              <a:t>In July 2013, the Board adopted an </a:t>
            </a:r>
            <a:r>
              <a:rPr lang="en-US" i="1" dirty="0" smtClean="0"/>
              <a:t>Open Information Policy:</a:t>
            </a:r>
            <a:endParaRPr lang="en-US" i="1" dirty="0"/>
          </a:p>
          <a:p>
            <a:pPr lvl="1"/>
            <a:r>
              <a:rPr lang="en-US" dirty="0"/>
              <a:t>Disclose information unless there is a compelling reason for </a:t>
            </a:r>
            <a:r>
              <a:rPr lang="en-US" dirty="0" smtClean="0"/>
              <a:t>confidentiality</a:t>
            </a:r>
          </a:p>
          <a:p>
            <a:pPr lvl="1"/>
            <a:r>
              <a:rPr lang="en-US" dirty="0" smtClean="0"/>
              <a:t>Proactive </a:t>
            </a:r>
            <a:r>
              <a:rPr lang="en-US" dirty="0"/>
              <a:t>disclosure:</a:t>
            </a:r>
          </a:p>
          <a:p>
            <a:pPr marL="1428750" lvl="2" indent="-571500"/>
            <a:r>
              <a:rPr lang="en-US" dirty="0"/>
              <a:t>Working documents of Board meetings</a:t>
            </a:r>
          </a:p>
          <a:p>
            <a:pPr marL="1428750" lvl="2" indent="-571500"/>
            <a:r>
              <a:rPr lang="en-US" dirty="0"/>
              <a:t>Committee reports</a:t>
            </a:r>
          </a:p>
          <a:p>
            <a:pPr marL="1428750" lvl="2" indent="-571500"/>
            <a:r>
              <a:rPr lang="en-US" dirty="0"/>
              <a:t>Project/</a:t>
            </a:r>
            <a:r>
              <a:rPr lang="en-US" dirty="0" err="1"/>
              <a:t>programme</a:t>
            </a:r>
            <a:r>
              <a:rPr lang="en-US" dirty="0"/>
              <a:t> proposals and reviews</a:t>
            </a:r>
          </a:p>
          <a:p>
            <a:endParaRPr lang="en-US" dirty="0"/>
          </a:p>
        </p:txBody>
      </p:sp>
      <p:cxnSp>
        <p:nvCxnSpPr>
          <p:cNvPr id="9" name="Straight Connector 8"/>
          <p:cNvCxnSpPr/>
          <p:nvPr/>
        </p:nvCxnSpPr>
        <p:spPr>
          <a:xfrm>
            <a:off x="0" y="1217613"/>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321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l="22221" t="12383" r="27779" b="38092"/>
          <a:stretch>
            <a:fillRect/>
          </a:stretch>
        </p:blipFill>
        <p:spPr bwMode="auto">
          <a:xfrm>
            <a:off x="8077200" y="5783263"/>
            <a:ext cx="1066800" cy="947737"/>
          </a:xfrm>
          <a:prstGeom prst="rect">
            <a:avLst/>
          </a:prstGeom>
          <a:noFill/>
          <a:ln w="9525">
            <a:noFill/>
            <a:miter lim="800000"/>
            <a:headEnd/>
            <a:tailEnd/>
          </a:ln>
        </p:spPr>
      </p:pic>
      <p:sp>
        <p:nvSpPr>
          <p:cNvPr id="3075" name="Title 1"/>
          <p:cNvSpPr>
            <a:spLocks noGrp="1"/>
          </p:cNvSpPr>
          <p:nvPr>
            <p:ph type="title"/>
          </p:nvPr>
        </p:nvSpPr>
        <p:spPr/>
        <p:txBody>
          <a:bodyPr>
            <a:noAutofit/>
          </a:bodyPr>
          <a:lstStyle/>
          <a:p>
            <a:pPr algn="l">
              <a:defRPr/>
            </a:pPr>
            <a:r>
              <a:rPr lang="en-US" sz="3200" b="1" dirty="0" smtClean="0">
                <a:solidFill>
                  <a:srgbClr val="92D050"/>
                </a:solidFill>
              </a:rPr>
              <a:t>Licensing Policy</a:t>
            </a:r>
          </a:p>
        </p:txBody>
      </p:sp>
      <p:sp>
        <p:nvSpPr>
          <p:cNvPr id="5" name="Content Placeholder 4"/>
          <p:cNvSpPr>
            <a:spLocks noGrp="1"/>
          </p:cNvSpPr>
          <p:nvPr>
            <p:ph idx="1"/>
          </p:nvPr>
        </p:nvSpPr>
        <p:spPr/>
        <p:txBody>
          <a:bodyPr>
            <a:normAutofit/>
          </a:bodyPr>
          <a:lstStyle/>
          <a:p>
            <a:r>
              <a:rPr lang="en-US" dirty="0" smtClean="0"/>
              <a:t>In July 2013, the Board also adopted a Licensing Policy:</a:t>
            </a:r>
            <a:endParaRPr lang="en-US" i="1" dirty="0"/>
          </a:p>
          <a:p>
            <a:pPr marL="971550" lvl="1" indent="-571500"/>
            <a:r>
              <a:rPr lang="en-US" dirty="0"/>
              <a:t>Open Data Commons – Attribution License (ODC-BY)</a:t>
            </a:r>
          </a:p>
          <a:p>
            <a:pPr marL="971550" lvl="1" indent="-571500"/>
            <a:r>
              <a:rPr lang="en-US" dirty="0"/>
              <a:t>Users may therefore:</a:t>
            </a:r>
          </a:p>
          <a:p>
            <a:pPr marL="1428750" lvl="2" indent="-571500">
              <a:buFont typeface="Wingdings" pitchFamily="2" charset="2"/>
              <a:buChar char="§"/>
            </a:pPr>
            <a:r>
              <a:rPr lang="en-US" dirty="0"/>
              <a:t>Share</a:t>
            </a:r>
          </a:p>
          <a:p>
            <a:pPr marL="1428750" lvl="2" indent="-571500">
              <a:buFont typeface="Wingdings" pitchFamily="2" charset="2"/>
              <a:buChar char="§"/>
            </a:pPr>
            <a:r>
              <a:rPr lang="en-US" dirty="0"/>
              <a:t>Create</a:t>
            </a:r>
          </a:p>
          <a:p>
            <a:pPr marL="1428750" lvl="2" indent="-571500">
              <a:buFont typeface="Wingdings" pitchFamily="2" charset="2"/>
              <a:buChar char="§"/>
            </a:pPr>
            <a:r>
              <a:rPr lang="en-US" dirty="0"/>
              <a:t>Adapt</a:t>
            </a:r>
          </a:p>
          <a:p>
            <a:pPr marL="971550" lvl="1" indent="-571500"/>
            <a:r>
              <a:rPr lang="en-US" dirty="0"/>
              <a:t>But must attribute (give credit to the Fund) </a:t>
            </a:r>
          </a:p>
          <a:p>
            <a:endParaRPr lang="en-US" dirty="0"/>
          </a:p>
        </p:txBody>
      </p:sp>
      <p:cxnSp>
        <p:nvCxnSpPr>
          <p:cNvPr id="9" name="Straight Connector 8"/>
          <p:cNvCxnSpPr/>
          <p:nvPr/>
        </p:nvCxnSpPr>
        <p:spPr>
          <a:xfrm>
            <a:off x="0" y="1217613"/>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651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bright="14000"/>
                    </a14:imgEffect>
                  </a14:imgLayer>
                </a14:imgProps>
              </a:ext>
              <a:ext uri="{28A0092B-C50C-407E-A947-70E740481C1C}">
                <a14:useLocalDpi xmlns:a14="http://schemas.microsoft.com/office/drawing/2010/main" val="0"/>
              </a:ext>
            </a:extLst>
          </a:blip>
          <a:stretch>
            <a:fillRect/>
          </a:stretch>
        </p:blipFill>
        <p:spPr>
          <a:xfrm>
            <a:off x="3858" y="0"/>
            <a:ext cx="9195084" cy="6858000"/>
          </a:xfrm>
          <a:prstGeom prst="rect">
            <a:avLst/>
          </a:prstGeom>
        </p:spPr>
      </p:pic>
      <p:sp>
        <p:nvSpPr>
          <p:cNvPr id="6" name="TextBox 5"/>
          <p:cNvSpPr txBox="1"/>
          <p:nvPr/>
        </p:nvSpPr>
        <p:spPr>
          <a:xfrm>
            <a:off x="0" y="0"/>
            <a:ext cx="4901008" cy="954107"/>
          </a:xfrm>
          <a:prstGeom prst="rect">
            <a:avLst/>
          </a:prstGeom>
          <a:noFill/>
        </p:spPr>
        <p:txBody>
          <a:bodyPr wrap="square" rtlCol="0">
            <a:spAutoFit/>
          </a:bodyPr>
          <a:lstStyle/>
          <a:p>
            <a:r>
              <a:rPr lang="en-US" sz="3200" b="1" dirty="0" smtClean="0">
                <a:solidFill>
                  <a:srgbClr val="FFFF00"/>
                </a:solidFill>
                <a:latin typeface="Garamond" pitchFamily="18" charset="0"/>
                <a:hlinkClick r:id="rId5"/>
              </a:rPr>
              <a:t>www.adaptation-fund.org</a:t>
            </a:r>
            <a:r>
              <a:rPr lang="en-US" sz="3200" b="1" dirty="0" smtClean="0">
                <a:solidFill>
                  <a:srgbClr val="FFFF00"/>
                </a:solidFill>
                <a:latin typeface="Garamond" pitchFamily="18" charset="0"/>
              </a:rPr>
              <a:t> </a:t>
            </a:r>
          </a:p>
          <a:p>
            <a:r>
              <a:rPr lang="en-US" sz="2400" b="1" dirty="0" smtClean="0">
                <a:solidFill>
                  <a:srgbClr val="FFFF00"/>
                </a:solidFill>
                <a:latin typeface="Garamond" pitchFamily="18" charset="0"/>
                <a:hlinkClick r:id="rId6"/>
              </a:rPr>
              <a:t>afbsec@adaptation-fund.org</a:t>
            </a:r>
            <a:r>
              <a:rPr lang="en-US" sz="2400" b="1" dirty="0" smtClean="0">
                <a:solidFill>
                  <a:srgbClr val="FFFF00"/>
                </a:solidFill>
                <a:latin typeface="Garamond" pitchFamily="18" charset="0"/>
              </a:rPr>
              <a:t> </a:t>
            </a:r>
            <a:endParaRPr lang="en-US" sz="2400" b="1" dirty="0">
              <a:solidFill>
                <a:srgbClr val="FFFF00"/>
              </a:solidFill>
              <a:latin typeface="Garamond" pitchFamily="18" charset="0"/>
            </a:endParaRPr>
          </a:p>
        </p:txBody>
      </p:sp>
      <p:pic>
        <p:nvPicPr>
          <p:cNvPr id="7" name="Picture 2" descr="https://www.adaptation-fund.org/sites/default/files/twitter_newbird_boxed_whiteonblue_0_0_0_0_0.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950197" y="800495"/>
            <a:ext cx="333375" cy="3333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312488" y="764539"/>
            <a:ext cx="2819400" cy="461665"/>
          </a:xfrm>
          <a:prstGeom prst="rect">
            <a:avLst/>
          </a:prstGeom>
        </p:spPr>
        <p:txBody>
          <a:bodyPr wrap="square">
            <a:spAutoFit/>
          </a:bodyPr>
          <a:lstStyle/>
          <a:p>
            <a:pPr>
              <a:defRPr/>
            </a:pPr>
            <a:r>
              <a:rPr lang="en-US" sz="2400" b="1" dirty="0" smtClean="0">
                <a:latin typeface="Garamond" pitchFamily="18" charset="0"/>
              </a:rPr>
              <a:t>@</a:t>
            </a:r>
            <a:r>
              <a:rPr lang="en-US" sz="2400" b="1" dirty="0" err="1" smtClean="0">
                <a:latin typeface="Garamond" pitchFamily="18" charset="0"/>
              </a:rPr>
              <a:t>adaptationfund</a:t>
            </a:r>
            <a:endParaRPr lang="en-US" sz="2400" b="1" dirty="0">
              <a:latin typeface="Garamond" pitchFamily="18" charset="0"/>
            </a:endParaRPr>
          </a:p>
        </p:txBody>
      </p:sp>
      <p:sp>
        <p:nvSpPr>
          <p:cNvPr id="9" name="Rectangle 8"/>
          <p:cNvSpPr/>
          <p:nvPr/>
        </p:nvSpPr>
        <p:spPr>
          <a:xfrm>
            <a:off x="5341063" y="297873"/>
            <a:ext cx="4019848" cy="461665"/>
          </a:xfrm>
          <a:prstGeom prst="rect">
            <a:avLst/>
          </a:prstGeom>
        </p:spPr>
        <p:txBody>
          <a:bodyPr wrap="square">
            <a:spAutoFit/>
          </a:bodyPr>
          <a:lstStyle/>
          <a:p>
            <a:pPr>
              <a:defRPr/>
            </a:pPr>
            <a:r>
              <a:rPr lang="en-US" sz="2400" b="1" dirty="0" smtClean="0">
                <a:latin typeface="Garamond" pitchFamily="18" charset="0"/>
              </a:rPr>
              <a:t>   </a:t>
            </a:r>
            <a:r>
              <a:rPr lang="en-US" sz="2400" b="1" dirty="0" err="1" smtClean="0">
                <a:latin typeface="Garamond" pitchFamily="18" charset="0"/>
              </a:rPr>
              <a:t>adaptationfund</a:t>
            </a:r>
            <a:endParaRPr lang="en-US" sz="2400" b="1" dirty="0">
              <a:latin typeface="Garamond" pitchFamily="18" charset="0"/>
            </a:endParaRPr>
          </a:p>
        </p:txBody>
      </p:sp>
      <p:pic>
        <p:nvPicPr>
          <p:cNvPr id="10" name="Picture 2" descr="https://encrypted-tbn0.gstatic.com/images?q=tbn:ANd9GcTfLT82WeCnYxcGLN3eWxhGWu9utfUOv8G8Az19DBBgY2SIsmp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0000"/>
          <a:stretch/>
        </p:blipFill>
        <p:spPr bwMode="auto">
          <a:xfrm>
            <a:off x="4931488" y="310976"/>
            <a:ext cx="370794" cy="415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042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80322"/>
            <a:ext cx="9144000" cy="762000"/>
          </a:xfrm>
          <a:prstGeom prst="rect">
            <a:avLst/>
          </a:prstGeom>
          <a:solidFill>
            <a:schemeClr val="accent3">
              <a:alpha val="18000"/>
            </a:schemeClr>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PA"/>
          </a:p>
        </p:txBody>
      </p:sp>
      <p:pic>
        <p:nvPicPr>
          <p:cNvPr id="3074"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l="22221" t="12383" r="27779" b="38092"/>
          <a:stretch>
            <a:fillRect/>
          </a:stretch>
        </p:blipFill>
        <p:spPr bwMode="auto">
          <a:xfrm>
            <a:off x="8077200" y="5783263"/>
            <a:ext cx="1066800" cy="947737"/>
          </a:xfrm>
          <a:prstGeom prst="rect">
            <a:avLst/>
          </a:prstGeom>
          <a:noFill/>
          <a:ln w="9525">
            <a:noFill/>
            <a:miter lim="800000"/>
            <a:headEnd/>
            <a:tailEnd/>
          </a:ln>
        </p:spPr>
      </p:pic>
      <p:sp>
        <p:nvSpPr>
          <p:cNvPr id="3075" name="Title 1"/>
          <p:cNvSpPr>
            <a:spLocks noGrp="1"/>
          </p:cNvSpPr>
          <p:nvPr>
            <p:ph type="title"/>
          </p:nvPr>
        </p:nvSpPr>
        <p:spPr>
          <a:xfrm>
            <a:off x="685800" y="76200"/>
            <a:ext cx="8001000" cy="1143000"/>
          </a:xfrm>
        </p:spPr>
        <p:txBody>
          <a:bodyPr>
            <a:normAutofit/>
          </a:bodyPr>
          <a:lstStyle/>
          <a:p>
            <a:pPr algn="l">
              <a:defRPr/>
            </a:pPr>
            <a:r>
              <a:rPr lang="en-US" sz="3200" b="1" dirty="0" smtClean="0">
                <a:solidFill>
                  <a:srgbClr val="92D050"/>
                </a:solidFill>
              </a:rPr>
              <a:t>Outline of Presentation</a:t>
            </a:r>
          </a:p>
        </p:txBody>
      </p:sp>
      <p:sp>
        <p:nvSpPr>
          <p:cNvPr id="3076" name="Content Placeholder 2"/>
          <p:cNvSpPr>
            <a:spLocks noGrp="1"/>
          </p:cNvSpPr>
          <p:nvPr>
            <p:ph idx="1"/>
          </p:nvPr>
        </p:nvSpPr>
        <p:spPr>
          <a:xfrm>
            <a:off x="-457200" y="1371600"/>
            <a:ext cx="9220200" cy="5181600"/>
          </a:xfrm>
        </p:spPr>
        <p:txBody>
          <a:bodyPr>
            <a:normAutofit/>
          </a:bodyPr>
          <a:lstStyle/>
          <a:p>
            <a:pPr>
              <a:lnSpc>
                <a:spcPct val="80000"/>
              </a:lnSpc>
              <a:spcAft>
                <a:spcPts val="600"/>
              </a:spcAft>
            </a:pPr>
            <a:endParaRPr lang="en-US" sz="2000" dirty="0" smtClean="0"/>
          </a:p>
          <a:p>
            <a:pPr marL="1141413"/>
            <a:r>
              <a:rPr lang="en-US" sz="2000" b="1" dirty="0" smtClean="0"/>
              <a:t>Overview of Adaptation Fund</a:t>
            </a:r>
          </a:p>
          <a:p>
            <a:pPr marL="1141413"/>
            <a:endParaRPr lang="en-US" sz="2000" b="1" dirty="0"/>
          </a:p>
          <a:p>
            <a:pPr marL="1141413"/>
            <a:r>
              <a:rPr lang="en-US" sz="2000" dirty="0" smtClean="0"/>
              <a:t>Commitment to Transparency and </a:t>
            </a:r>
            <a:r>
              <a:rPr lang="en-US" sz="2000" dirty="0"/>
              <a:t>A</a:t>
            </a:r>
            <a:r>
              <a:rPr lang="en-US" sz="2000" dirty="0" smtClean="0"/>
              <a:t>ccountability</a:t>
            </a:r>
          </a:p>
          <a:p>
            <a:pPr marL="1141413"/>
            <a:endParaRPr lang="en-US" sz="2000" dirty="0"/>
          </a:p>
          <a:p>
            <a:pPr marL="1141413"/>
            <a:r>
              <a:rPr lang="en-US" sz="2000" dirty="0" smtClean="0"/>
              <a:t>Continuous Improvement</a:t>
            </a:r>
            <a:endParaRPr lang="en-US" sz="1400" b="1" dirty="0" smtClean="0"/>
          </a:p>
        </p:txBody>
      </p:sp>
      <p:cxnSp>
        <p:nvCxnSpPr>
          <p:cNvPr id="9" name="Straight Connector 8"/>
          <p:cNvCxnSpPr/>
          <p:nvPr/>
        </p:nvCxnSpPr>
        <p:spPr>
          <a:xfrm>
            <a:off x="0" y="1217613"/>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525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l="22221" t="12383" r="27779" b="38092"/>
          <a:stretch>
            <a:fillRect/>
          </a:stretch>
        </p:blipFill>
        <p:spPr bwMode="auto">
          <a:xfrm>
            <a:off x="8077200" y="5783263"/>
            <a:ext cx="1066800" cy="947737"/>
          </a:xfrm>
          <a:prstGeom prst="rect">
            <a:avLst/>
          </a:prstGeom>
          <a:noFill/>
          <a:ln w="9525">
            <a:noFill/>
            <a:miter lim="800000"/>
            <a:headEnd/>
            <a:tailEnd/>
          </a:ln>
        </p:spPr>
      </p:pic>
      <p:sp>
        <p:nvSpPr>
          <p:cNvPr id="3075" name="Title 1"/>
          <p:cNvSpPr>
            <a:spLocks noGrp="1"/>
          </p:cNvSpPr>
          <p:nvPr>
            <p:ph type="title"/>
          </p:nvPr>
        </p:nvSpPr>
        <p:spPr>
          <a:xfrm>
            <a:off x="685800" y="76200"/>
            <a:ext cx="8001000" cy="1143000"/>
          </a:xfrm>
        </p:spPr>
        <p:txBody>
          <a:bodyPr>
            <a:normAutofit/>
          </a:bodyPr>
          <a:lstStyle/>
          <a:p>
            <a:pPr algn="l">
              <a:defRPr/>
            </a:pPr>
            <a:r>
              <a:rPr lang="en-US" sz="3200" b="1" dirty="0" smtClean="0">
                <a:solidFill>
                  <a:srgbClr val="92D050"/>
                </a:solidFill>
              </a:rPr>
              <a:t>The Adaptation Fund was established under the Kyoto Protocol of the UNFCCC</a:t>
            </a:r>
          </a:p>
        </p:txBody>
      </p:sp>
      <p:cxnSp>
        <p:nvCxnSpPr>
          <p:cNvPr id="9" name="Straight Connector 8"/>
          <p:cNvCxnSpPr/>
          <p:nvPr/>
        </p:nvCxnSpPr>
        <p:spPr>
          <a:xfrm>
            <a:off x="0" y="1217613"/>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04800" y="2895600"/>
            <a:ext cx="8153400" cy="3262432"/>
          </a:xfrm>
          <a:prstGeom prst="rect">
            <a:avLst/>
          </a:prstGeom>
        </p:spPr>
        <p:txBody>
          <a:bodyPr wrap="square">
            <a:spAutoFit/>
          </a:bodyPr>
          <a:lstStyle/>
          <a:p>
            <a:pPr>
              <a:lnSpc>
                <a:spcPct val="80000"/>
              </a:lnSpc>
              <a:spcAft>
                <a:spcPts val="600"/>
              </a:spcAft>
            </a:pPr>
            <a:endParaRPr lang="en-US" sz="2000" dirty="0" smtClean="0"/>
          </a:p>
          <a:p>
            <a:pPr marL="285750" indent="-285750">
              <a:lnSpc>
                <a:spcPct val="80000"/>
              </a:lnSpc>
              <a:spcAft>
                <a:spcPts val="600"/>
              </a:spcAft>
              <a:buFont typeface="Arial" pitchFamily="34" charset="0"/>
              <a:buChar char="•"/>
            </a:pPr>
            <a:r>
              <a:rPr lang="en-US" sz="2000" dirty="0" smtClean="0"/>
              <a:t>Financed from a </a:t>
            </a:r>
            <a:r>
              <a:rPr lang="en-US" sz="2000" b="1" dirty="0" smtClean="0"/>
              <a:t>2% share of the emission reduction proceeds </a:t>
            </a:r>
            <a:r>
              <a:rPr lang="en-US" sz="2000" dirty="0" smtClean="0"/>
              <a:t>on the Clean Development Mechanism project activities and other sources of funding (188 + 152 M$ as at March2013). </a:t>
            </a:r>
          </a:p>
          <a:p>
            <a:pPr>
              <a:lnSpc>
                <a:spcPct val="80000"/>
              </a:lnSpc>
              <a:spcAft>
                <a:spcPts val="600"/>
              </a:spcAft>
            </a:pPr>
            <a:endParaRPr lang="en-US" sz="2000" dirty="0"/>
          </a:p>
          <a:p>
            <a:pPr marL="285750" indent="-285750">
              <a:lnSpc>
                <a:spcPct val="80000"/>
              </a:lnSpc>
              <a:spcAft>
                <a:spcPts val="600"/>
              </a:spcAft>
              <a:buFont typeface="Arial" pitchFamily="34" charset="0"/>
              <a:buChar char="•"/>
            </a:pPr>
            <a:r>
              <a:rPr lang="en-US" sz="2000" dirty="0"/>
              <a:t>Governed by a </a:t>
            </a:r>
            <a:r>
              <a:rPr lang="en-US" sz="2000" dirty="0" smtClean="0"/>
              <a:t>Board  (16 Members and 16 Alternates) of </a:t>
            </a:r>
            <a:r>
              <a:rPr lang="en-US" sz="2000" b="1" dirty="0" smtClean="0"/>
              <a:t>majority developing </a:t>
            </a:r>
            <a:r>
              <a:rPr lang="en-US" sz="2000" b="1" dirty="0"/>
              <a:t>country </a:t>
            </a:r>
            <a:r>
              <a:rPr lang="en-US" sz="2000" b="1" dirty="0" smtClean="0"/>
              <a:t>members</a:t>
            </a:r>
          </a:p>
          <a:p>
            <a:pPr marL="285750" indent="-285750">
              <a:lnSpc>
                <a:spcPct val="80000"/>
              </a:lnSpc>
              <a:spcAft>
                <a:spcPts val="600"/>
              </a:spcAft>
              <a:buFont typeface="Arial" pitchFamily="34" charset="0"/>
              <a:buChar char="•"/>
            </a:pPr>
            <a:endParaRPr lang="en-US" sz="2000" b="1" dirty="0"/>
          </a:p>
          <a:p>
            <a:pPr marL="285750" indent="-285750">
              <a:lnSpc>
                <a:spcPct val="80000"/>
              </a:lnSpc>
              <a:spcAft>
                <a:spcPts val="600"/>
              </a:spcAft>
              <a:buFont typeface="Arial" pitchFamily="34" charset="0"/>
              <a:buChar char="•"/>
            </a:pPr>
            <a:r>
              <a:rPr lang="en-US" sz="2000" dirty="0"/>
              <a:t>The only </a:t>
            </a:r>
            <a:r>
              <a:rPr lang="en-US" sz="2000" dirty="0" smtClean="0"/>
              <a:t>climate adaptation fund </a:t>
            </a:r>
            <a:r>
              <a:rPr lang="en-US" sz="2000" dirty="0"/>
              <a:t>that </a:t>
            </a:r>
            <a:r>
              <a:rPr lang="en-US" sz="2000" b="1" dirty="0" smtClean="0"/>
              <a:t>developing </a:t>
            </a:r>
            <a:r>
              <a:rPr lang="en-US" sz="2000" b="1" dirty="0"/>
              <a:t>countries </a:t>
            </a:r>
            <a:r>
              <a:rPr lang="en-US" sz="2000" b="1" dirty="0" smtClean="0"/>
              <a:t>(/PK) are </a:t>
            </a:r>
            <a:r>
              <a:rPr lang="en-US" sz="2000" b="1" dirty="0"/>
              <a:t>eligible</a:t>
            </a:r>
            <a:r>
              <a:rPr lang="en-US" sz="2000" dirty="0"/>
              <a:t> to </a:t>
            </a:r>
            <a:r>
              <a:rPr lang="en-US" sz="2000" dirty="0" smtClean="0"/>
              <a:t>access </a:t>
            </a:r>
            <a:endParaRPr lang="en-US" sz="2000" dirty="0"/>
          </a:p>
          <a:p>
            <a:pPr marL="285750" indent="-285750">
              <a:lnSpc>
                <a:spcPct val="80000"/>
              </a:lnSpc>
              <a:spcAft>
                <a:spcPts val="600"/>
              </a:spcAft>
              <a:buFont typeface="Arial" pitchFamily="34" charset="0"/>
              <a:buChar char="•"/>
            </a:pPr>
            <a:endParaRPr lang="en-US" sz="2000" dirty="0"/>
          </a:p>
        </p:txBody>
      </p:sp>
      <p:sp>
        <p:nvSpPr>
          <p:cNvPr id="7" name="Rectangle 6"/>
          <p:cNvSpPr/>
          <p:nvPr/>
        </p:nvSpPr>
        <p:spPr>
          <a:xfrm>
            <a:off x="3505200" y="1828800"/>
            <a:ext cx="2438400" cy="1305834"/>
          </a:xfrm>
          <a:prstGeom prst="rect">
            <a:avLst/>
          </a:prstGeom>
          <a:blipFill>
            <a:blip r:embed="rId4"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660117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r="3600"/>
          <a:stretch>
            <a:fillRect/>
          </a:stretch>
        </p:blipFill>
        <p:spPr bwMode="auto">
          <a:xfrm>
            <a:off x="-471870" y="0"/>
            <a:ext cx="9604295" cy="6883078"/>
          </a:xfrm>
          <a:prstGeom prst="rect">
            <a:avLst/>
          </a:prstGeom>
          <a:noFill/>
          <a:ln w="9525">
            <a:solidFill>
              <a:schemeClr val="tx1"/>
            </a:solidFill>
            <a:miter lim="800000"/>
            <a:headEnd/>
            <a:tailEnd/>
          </a:ln>
          <a:effectLst/>
        </p:spPr>
      </p:pic>
      <p:sp>
        <p:nvSpPr>
          <p:cNvPr id="2" name="Title 1"/>
          <p:cNvSpPr>
            <a:spLocks noGrp="1"/>
          </p:cNvSpPr>
          <p:nvPr>
            <p:ph type="title"/>
          </p:nvPr>
        </p:nvSpPr>
        <p:spPr>
          <a:xfrm>
            <a:off x="0" y="0"/>
            <a:ext cx="9144000" cy="1143000"/>
          </a:xfrm>
        </p:spPr>
        <p:txBody>
          <a:bodyPr/>
          <a:lstStyle/>
          <a:p>
            <a:r>
              <a:rPr lang="en-US" b="1" dirty="0" smtClean="0">
                <a:latin typeface="Bodoni MT" pitchFamily="18" charset="0"/>
              </a:rPr>
              <a:t>Achievements at March 2013</a:t>
            </a:r>
            <a:r>
              <a:rPr lang="en-US" b="1" dirty="0" smtClean="0"/>
              <a:t> </a:t>
            </a:r>
            <a:r>
              <a:rPr lang="en-US" dirty="0"/>
              <a:t>	</a:t>
            </a:r>
            <a:r>
              <a:rPr lang="en-US" dirty="0" smtClean="0"/>
              <a:t>	</a:t>
            </a:r>
            <a:endParaRPr lang="en-US" dirty="0"/>
          </a:p>
        </p:txBody>
      </p:sp>
      <p:sp>
        <p:nvSpPr>
          <p:cNvPr id="3" name="Content Placeholder 2"/>
          <p:cNvSpPr>
            <a:spLocks noGrp="1"/>
          </p:cNvSpPr>
          <p:nvPr>
            <p:ph idx="1"/>
          </p:nvPr>
        </p:nvSpPr>
        <p:spPr>
          <a:xfrm>
            <a:off x="76200" y="1066800"/>
            <a:ext cx="8077200" cy="5562600"/>
          </a:xfrm>
        </p:spPr>
        <p:txBody>
          <a:bodyPr>
            <a:normAutofit/>
          </a:bodyPr>
          <a:lstStyle/>
          <a:p>
            <a:pPr marL="0" indent="0">
              <a:lnSpc>
                <a:spcPct val="110000"/>
              </a:lnSpc>
              <a:spcBef>
                <a:spcPts val="0"/>
              </a:spcBef>
              <a:buNone/>
              <a:tabLst>
                <a:tab pos="4122738" algn="l"/>
              </a:tabLst>
            </a:pPr>
            <a:r>
              <a:rPr lang="en-US" b="1" i="1" dirty="0" smtClean="0">
                <a:solidFill>
                  <a:srgbClr val="002060"/>
                </a:solidFill>
              </a:rPr>
              <a:t>	</a:t>
            </a:r>
            <a:endParaRPr lang="en-US" sz="2000" b="1" i="1" dirty="0" smtClean="0">
              <a:solidFill>
                <a:srgbClr val="002060"/>
              </a:solidFill>
            </a:endParaRPr>
          </a:p>
          <a:p>
            <a:pPr marL="798513" lvl="0" indent="0">
              <a:buNone/>
            </a:pPr>
            <a:r>
              <a:rPr lang="en-US" sz="2400" b="1" u="sng" dirty="0"/>
              <a:t>D</a:t>
            </a:r>
            <a:r>
              <a:rPr lang="en-US" sz="2400" b="1" u="sng" dirty="0" smtClean="0"/>
              <a:t>irect </a:t>
            </a:r>
            <a:r>
              <a:rPr lang="en-US" sz="2400" b="1" u="sng" dirty="0"/>
              <a:t>access </a:t>
            </a:r>
            <a:r>
              <a:rPr lang="en-US" sz="2000" b="1" dirty="0" smtClean="0"/>
              <a:t>(15 NIEs , 10MIEs , 2RIEs)</a:t>
            </a:r>
          </a:p>
          <a:p>
            <a:pPr marL="798513" lvl="0" indent="0">
              <a:buNone/>
            </a:pPr>
            <a:endParaRPr lang="en-US" sz="2000" b="1" dirty="0"/>
          </a:p>
          <a:p>
            <a:pPr marL="798513" lvl="0" indent="0">
              <a:buNone/>
            </a:pPr>
            <a:r>
              <a:rPr lang="en-US" sz="2000" b="1" dirty="0" smtClean="0"/>
              <a:t>Country-</a:t>
            </a:r>
            <a:r>
              <a:rPr lang="en-US" sz="2000" b="1" dirty="0" err="1" smtClean="0"/>
              <a:t>drivenness</a:t>
            </a:r>
            <a:r>
              <a:rPr lang="en-US" sz="2000" b="1" dirty="0" smtClean="0"/>
              <a:t> </a:t>
            </a:r>
            <a:r>
              <a:rPr lang="en-US" sz="2000" b="1" dirty="0"/>
              <a:t>and use of country </a:t>
            </a:r>
            <a:r>
              <a:rPr lang="en-US" sz="2000" b="1" dirty="0" smtClean="0"/>
              <a:t>systems</a:t>
            </a:r>
          </a:p>
          <a:p>
            <a:pPr marL="798513" lvl="0" indent="0">
              <a:buNone/>
            </a:pPr>
            <a:endParaRPr lang="en-US" sz="2000" b="1" dirty="0"/>
          </a:p>
          <a:p>
            <a:pPr marL="798513" lvl="0" indent="0">
              <a:buNone/>
            </a:pPr>
            <a:r>
              <a:rPr lang="en-US" sz="2000" b="1" dirty="0"/>
              <a:t>Expedited </a:t>
            </a:r>
            <a:r>
              <a:rPr lang="en-US" sz="2000" b="1" dirty="0" smtClean="0"/>
              <a:t>decision-making</a:t>
            </a:r>
          </a:p>
          <a:p>
            <a:pPr marL="798513" lvl="0" indent="0">
              <a:buNone/>
            </a:pPr>
            <a:endParaRPr lang="en-US" sz="2000" b="1" dirty="0"/>
          </a:p>
          <a:p>
            <a:pPr marL="798513" lvl="0" indent="0">
              <a:buNone/>
            </a:pPr>
            <a:r>
              <a:rPr lang="en-US" sz="2000" b="1" dirty="0" smtClean="0"/>
              <a:t> </a:t>
            </a:r>
            <a:r>
              <a:rPr lang="en-US" sz="2400" b="1" u="sng" dirty="0" smtClean="0"/>
              <a:t>Enhanced transparency</a:t>
            </a:r>
          </a:p>
          <a:p>
            <a:pPr marL="798513" lvl="0" indent="0">
              <a:buNone/>
            </a:pPr>
            <a:endParaRPr lang="en-US" sz="2000" b="1" dirty="0"/>
          </a:p>
          <a:p>
            <a:pPr marL="798513" lvl="0" indent="0">
              <a:buNone/>
            </a:pPr>
            <a:r>
              <a:rPr lang="en-US" sz="2000" b="1" dirty="0" smtClean="0"/>
              <a:t>Performance-based disbursements, </a:t>
            </a:r>
            <a:r>
              <a:rPr lang="en-US" sz="2000" b="1" dirty="0"/>
              <a:t>and use of results-based </a:t>
            </a:r>
            <a:r>
              <a:rPr lang="en-US" sz="2000" b="1" dirty="0" smtClean="0"/>
              <a:t>management</a:t>
            </a:r>
          </a:p>
          <a:p>
            <a:pPr marL="798513" lvl="0" indent="0">
              <a:buNone/>
            </a:pPr>
            <a:endParaRPr lang="en-US" sz="2000" b="1" dirty="0"/>
          </a:p>
          <a:p>
            <a:pPr marL="798513" lvl="0" indent="0">
              <a:buNone/>
            </a:pPr>
            <a:r>
              <a:rPr lang="en-US" sz="2400" b="1" u="sng" dirty="0"/>
              <a:t>Involvement of civil society at various </a:t>
            </a:r>
            <a:r>
              <a:rPr lang="en-US" sz="2400" b="1" u="sng" dirty="0" smtClean="0"/>
              <a:t>levels</a:t>
            </a:r>
          </a:p>
        </p:txBody>
      </p:sp>
    </p:spTree>
    <p:extLst>
      <p:ext uri="{BB962C8B-B14F-4D97-AF65-F5344CB8AC3E}">
        <p14:creationId xmlns:p14="http://schemas.microsoft.com/office/powerpoint/2010/main" val="1492603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5800" y="1676400"/>
            <a:ext cx="7696200" cy="425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l="22221" t="12383" r="27779" b="38092"/>
          <a:stretch>
            <a:fillRect/>
          </a:stretch>
        </p:blipFill>
        <p:spPr bwMode="auto">
          <a:xfrm>
            <a:off x="8077200" y="5783263"/>
            <a:ext cx="1066800" cy="947737"/>
          </a:xfrm>
          <a:prstGeom prst="rect">
            <a:avLst/>
          </a:prstGeom>
          <a:noFill/>
          <a:ln w="9525">
            <a:noFill/>
            <a:miter lim="800000"/>
            <a:headEnd/>
            <a:tailEnd/>
          </a:ln>
        </p:spPr>
      </p:pic>
      <p:sp>
        <p:nvSpPr>
          <p:cNvPr id="3075" name="Title 1"/>
          <p:cNvSpPr>
            <a:spLocks noGrp="1"/>
          </p:cNvSpPr>
          <p:nvPr>
            <p:ph type="title"/>
          </p:nvPr>
        </p:nvSpPr>
        <p:spPr>
          <a:xfrm>
            <a:off x="381000" y="76200"/>
            <a:ext cx="8534400" cy="1143000"/>
          </a:xfrm>
        </p:spPr>
        <p:txBody>
          <a:bodyPr>
            <a:normAutofit fontScale="90000"/>
          </a:bodyPr>
          <a:lstStyle/>
          <a:p>
            <a:pPr algn="l">
              <a:defRPr/>
            </a:pPr>
            <a:r>
              <a:rPr lang="en-US" sz="3200" b="1" dirty="0" smtClean="0">
                <a:solidFill>
                  <a:srgbClr val="92D050"/>
                </a:solidFill>
              </a:rPr>
              <a:t>Since 2010 the Fund has approved 28 concrete adaptation projects in vulnerable developing countries </a:t>
            </a:r>
          </a:p>
        </p:txBody>
      </p:sp>
      <p:cxnSp>
        <p:nvCxnSpPr>
          <p:cNvPr id="9" name="Straight Connector 8"/>
          <p:cNvCxnSpPr/>
          <p:nvPr/>
        </p:nvCxnSpPr>
        <p:spPr>
          <a:xfrm>
            <a:off x="0" y="1217613"/>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118458" y="6257131"/>
            <a:ext cx="4815742" cy="400110"/>
          </a:xfrm>
          <a:prstGeom prst="rect">
            <a:avLst/>
          </a:prstGeom>
        </p:spPr>
        <p:txBody>
          <a:bodyPr wrap="none">
            <a:spAutoFit/>
          </a:bodyPr>
          <a:lstStyle/>
          <a:p>
            <a:r>
              <a:rPr lang="en-US" sz="2000" b="1" dirty="0" smtClean="0"/>
              <a:t>Interactive map: 	www.adaptation-fund.org</a:t>
            </a:r>
            <a:endParaRPr lang="en-US" sz="2000" b="1" dirty="0"/>
          </a:p>
        </p:txBody>
      </p:sp>
    </p:spTree>
    <p:extLst>
      <p:ext uri="{BB962C8B-B14F-4D97-AF65-F5344CB8AC3E}">
        <p14:creationId xmlns:p14="http://schemas.microsoft.com/office/powerpoint/2010/main" val="1505448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42322"/>
            <a:ext cx="9144000" cy="762000"/>
          </a:xfrm>
          <a:prstGeom prst="rect">
            <a:avLst/>
          </a:prstGeom>
          <a:solidFill>
            <a:schemeClr val="accent3">
              <a:alpha val="18000"/>
            </a:schemeClr>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PA"/>
          </a:p>
        </p:txBody>
      </p:sp>
      <p:pic>
        <p:nvPicPr>
          <p:cNvPr id="3074"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l="22221" t="12383" r="27779" b="38092"/>
          <a:stretch>
            <a:fillRect/>
          </a:stretch>
        </p:blipFill>
        <p:spPr bwMode="auto">
          <a:xfrm>
            <a:off x="8077200" y="5783263"/>
            <a:ext cx="1066800" cy="947737"/>
          </a:xfrm>
          <a:prstGeom prst="rect">
            <a:avLst/>
          </a:prstGeom>
          <a:noFill/>
          <a:ln w="9525">
            <a:noFill/>
            <a:miter lim="800000"/>
            <a:headEnd/>
            <a:tailEnd/>
          </a:ln>
        </p:spPr>
      </p:pic>
      <p:sp>
        <p:nvSpPr>
          <p:cNvPr id="3075" name="Title 1"/>
          <p:cNvSpPr>
            <a:spLocks noGrp="1"/>
          </p:cNvSpPr>
          <p:nvPr>
            <p:ph type="title"/>
          </p:nvPr>
        </p:nvSpPr>
        <p:spPr>
          <a:xfrm>
            <a:off x="685800" y="76200"/>
            <a:ext cx="8001000" cy="1143000"/>
          </a:xfrm>
        </p:spPr>
        <p:txBody>
          <a:bodyPr>
            <a:normAutofit/>
          </a:bodyPr>
          <a:lstStyle/>
          <a:p>
            <a:pPr algn="l">
              <a:defRPr/>
            </a:pPr>
            <a:r>
              <a:rPr lang="en-US" sz="3200" b="1" dirty="0" smtClean="0">
                <a:solidFill>
                  <a:srgbClr val="92D050"/>
                </a:solidFill>
              </a:rPr>
              <a:t>Outline of Presentation</a:t>
            </a:r>
          </a:p>
        </p:txBody>
      </p:sp>
      <p:sp>
        <p:nvSpPr>
          <p:cNvPr id="3076" name="Content Placeholder 2"/>
          <p:cNvSpPr>
            <a:spLocks noGrp="1"/>
          </p:cNvSpPr>
          <p:nvPr>
            <p:ph idx="1"/>
          </p:nvPr>
        </p:nvSpPr>
        <p:spPr>
          <a:xfrm>
            <a:off x="-457200" y="1371600"/>
            <a:ext cx="9220200" cy="5181600"/>
          </a:xfrm>
        </p:spPr>
        <p:txBody>
          <a:bodyPr>
            <a:normAutofit/>
          </a:bodyPr>
          <a:lstStyle/>
          <a:p>
            <a:pPr>
              <a:lnSpc>
                <a:spcPct val="80000"/>
              </a:lnSpc>
              <a:spcAft>
                <a:spcPts val="600"/>
              </a:spcAft>
            </a:pPr>
            <a:endParaRPr lang="en-US" sz="2000" dirty="0" smtClean="0"/>
          </a:p>
          <a:p>
            <a:pPr marL="1141413"/>
            <a:r>
              <a:rPr lang="en-US" sz="2000" dirty="0" smtClean="0"/>
              <a:t>Overview of Adaptation Fund</a:t>
            </a:r>
          </a:p>
          <a:p>
            <a:pPr marL="1141413"/>
            <a:endParaRPr lang="en-US" sz="2000" b="1" dirty="0"/>
          </a:p>
          <a:p>
            <a:pPr marL="1141413"/>
            <a:r>
              <a:rPr lang="en-US" sz="2000" b="1" dirty="0"/>
              <a:t>Commitment to Transparency and Accountability</a:t>
            </a:r>
          </a:p>
          <a:p>
            <a:pPr marL="1141413"/>
            <a:endParaRPr lang="en-US" sz="2000" dirty="0"/>
          </a:p>
          <a:p>
            <a:pPr marL="1141413"/>
            <a:r>
              <a:rPr lang="en-US" sz="2000" dirty="0" smtClean="0"/>
              <a:t>Continuous Improvement</a:t>
            </a:r>
            <a:endParaRPr lang="en-US" sz="1400" b="1" dirty="0"/>
          </a:p>
        </p:txBody>
      </p:sp>
      <p:cxnSp>
        <p:nvCxnSpPr>
          <p:cNvPr id="9" name="Straight Connector 8"/>
          <p:cNvCxnSpPr/>
          <p:nvPr/>
        </p:nvCxnSpPr>
        <p:spPr>
          <a:xfrm>
            <a:off x="0" y="1217613"/>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331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l="22221" t="12383" r="27779" b="38092"/>
          <a:stretch>
            <a:fillRect/>
          </a:stretch>
        </p:blipFill>
        <p:spPr bwMode="auto">
          <a:xfrm>
            <a:off x="8077200" y="5783263"/>
            <a:ext cx="1066800" cy="947737"/>
          </a:xfrm>
          <a:prstGeom prst="rect">
            <a:avLst/>
          </a:prstGeom>
          <a:noFill/>
          <a:ln w="9525">
            <a:noFill/>
            <a:miter lim="800000"/>
            <a:headEnd/>
            <a:tailEnd/>
          </a:ln>
        </p:spPr>
      </p:pic>
      <p:sp>
        <p:nvSpPr>
          <p:cNvPr id="3075" name="Title 1"/>
          <p:cNvSpPr>
            <a:spLocks noGrp="1"/>
          </p:cNvSpPr>
          <p:nvPr>
            <p:ph type="title"/>
          </p:nvPr>
        </p:nvSpPr>
        <p:spPr>
          <a:xfrm>
            <a:off x="381000" y="76200"/>
            <a:ext cx="8686800" cy="1143000"/>
          </a:xfrm>
        </p:spPr>
        <p:txBody>
          <a:bodyPr>
            <a:normAutofit/>
          </a:bodyPr>
          <a:lstStyle/>
          <a:p>
            <a:pPr algn="l">
              <a:defRPr/>
            </a:pPr>
            <a:r>
              <a:rPr lang="en-US" sz="3200" b="1" dirty="0" smtClean="0">
                <a:solidFill>
                  <a:srgbClr val="92D050"/>
                </a:solidFill>
              </a:rPr>
              <a:t>Transparency and Accountability</a:t>
            </a:r>
          </a:p>
        </p:txBody>
      </p:sp>
      <p:cxnSp>
        <p:nvCxnSpPr>
          <p:cNvPr id="9" name="Straight Connector 8"/>
          <p:cNvCxnSpPr/>
          <p:nvPr/>
        </p:nvCxnSpPr>
        <p:spPr>
          <a:xfrm>
            <a:off x="0" y="1217613"/>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4343400" y="990600"/>
            <a:ext cx="4495800" cy="4352672"/>
          </a:xfrm>
        </p:spPr>
        <p:txBody>
          <a:bodyPr>
            <a:noAutofit/>
          </a:bodyPr>
          <a:lstStyle/>
          <a:p>
            <a:pPr>
              <a:spcAft>
                <a:spcPts val="600"/>
              </a:spcAft>
            </a:pPr>
            <a:endParaRPr lang="en-US" sz="2000" dirty="0" smtClean="0"/>
          </a:p>
          <a:p>
            <a:pPr>
              <a:spcAft>
                <a:spcPts val="600"/>
              </a:spcAft>
            </a:pPr>
            <a:r>
              <a:rPr lang="en-US" sz="2000" dirty="0"/>
              <a:t>All Board documents posted online prior to </a:t>
            </a:r>
            <a:r>
              <a:rPr lang="en-US" sz="2000" dirty="0" smtClean="0"/>
              <a:t>meeting</a:t>
            </a:r>
          </a:p>
          <a:p>
            <a:r>
              <a:rPr lang="en-US" sz="2000" dirty="0"/>
              <a:t>All project and </a:t>
            </a:r>
            <a:r>
              <a:rPr lang="en-US" sz="2000" dirty="0" err="1"/>
              <a:t>programme</a:t>
            </a:r>
            <a:r>
              <a:rPr lang="en-US" sz="2000" dirty="0"/>
              <a:t> proposals received are considered and </a:t>
            </a:r>
            <a:r>
              <a:rPr lang="en-US" sz="2000" dirty="0" smtClean="0"/>
              <a:t>reviews </a:t>
            </a:r>
            <a:r>
              <a:rPr lang="en-US" sz="2000" dirty="0"/>
              <a:t>disclosed</a:t>
            </a:r>
          </a:p>
          <a:p>
            <a:pPr>
              <a:spcAft>
                <a:spcPts val="600"/>
              </a:spcAft>
            </a:pPr>
            <a:r>
              <a:rPr lang="en-US" sz="2000" dirty="0" smtClean="0"/>
              <a:t>The Board makes and publishes in its meeting reports a decision about every proposal submitted</a:t>
            </a:r>
          </a:p>
          <a:p>
            <a:pPr>
              <a:spcAft>
                <a:spcPts val="600"/>
              </a:spcAft>
            </a:pPr>
            <a:r>
              <a:rPr lang="en-US" sz="2000" dirty="0"/>
              <a:t>Possibility to comment on all proposals online before consideration by </a:t>
            </a:r>
            <a:r>
              <a:rPr lang="en-US" sz="2000" dirty="0" smtClean="0"/>
              <a:t>Board</a:t>
            </a:r>
          </a:p>
          <a:p>
            <a:pPr>
              <a:spcAft>
                <a:spcPts val="600"/>
              </a:spcAft>
            </a:pPr>
            <a:r>
              <a:rPr lang="en-US" sz="2000" dirty="0" smtClean="0"/>
              <a:t>All board meetings are broadcasted live online and are open to observers</a:t>
            </a:r>
          </a:p>
          <a:p>
            <a:pPr marL="0" indent="0">
              <a:spcAft>
                <a:spcPts val="600"/>
              </a:spcAft>
              <a:buNone/>
            </a:pPr>
            <a:r>
              <a:rPr lang="en-US" sz="2000" i="1" dirty="0" smtClean="0"/>
              <a:t>      </a:t>
            </a:r>
            <a:endParaRPr lang="en-US" sz="2000" dirty="0"/>
          </a:p>
          <a:p>
            <a:pPr marL="0" indent="0">
              <a:spcAft>
                <a:spcPts val="600"/>
              </a:spcAft>
              <a:buNone/>
            </a:pPr>
            <a:endParaRPr lang="en-US" sz="2000" dirty="0"/>
          </a:p>
        </p:txBody>
      </p:sp>
      <p:pic>
        <p:nvPicPr>
          <p:cNvPr id="7" name="Content Placeholder 7" descr="~5651699.jpg"/>
          <p:cNvPicPr>
            <a:picLocks noChangeAspect="1"/>
          </p:cNvPicPr>
          <p:nvPr/>
        </p:nvPicPr>
        <p:blipFill>
          <a:blip r:embed="rId4" cstate="print"/>
          <a:stretch>
            <a:fillRect/>
          </a:stretch>
        </p:blipFill>
        <p:spPr>
          <a:xfrm>
            <a:off x="228600" y="1676400"/>
            <a:ext cx="4038600" cy="3487882"/>
          </a:xfrm>
          <a:prstGeom prst="rect">
            <a:avLst/>
          </a:prstGeom>
        </p:spPr>
      </p:pic>
    </p:spTree>
    <p:extLst>
      <p:ext uri="{BB962C8B-B14F-4D97-AF65-F5344CB8AC3E}">
        <p14:creationId xmlns:p14="http://schemas.microsoft.com/office/powerpoint/2010/main" val="3795409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l="22221" t="12383" r="27779" b="38092"/>
          <a:stretch>
            <a:fillRect/>
          </a:stretch>
        </p:blipFill>
        <p:spPr bwMode="auto">
          <a:xfrm>
            <a:off x="8077200" y="5783263"/>
            <a:ext cx="1066800" cy="947737"/>
          </a:xfrm>
          <a:prstGeom prst="rect">
            <a:avLst/>
          </a:prstGeom>
          <a:noFill/>
          <a:ln w="9525">
            <a:noFill/>
            <a:miter lim="800000"/>
            <a:headEnd/>
            <a:tailEnd/>
          </a:ln>
        </p:spPr>
      </p:pic>
      <p:sp>
        <p:nvSpPr>
          <p:cNvPr id="3075" name="Title 1"/>
          <p:cNvSpPr>
            <a:spLocks noGrp="1"/>
          </p:cNvSpPr>
          <p:nvPr>
            <p:ph type="title"/>
          </p:nvPr>
        </p:nvSpPr>
        <p:spPr>
          <a:xfrm>
            <a:off x="590190" y="20256"/>
            <a:ext cx="8326684" cy="1143000"/>
          </a:xfrm>
        </p:spPr>
        <p:txBody>
          <a:bodyPr>
            <a:noAutofit/>
          </a:bodyPr>
          <a:lstStyle/>
          <a:p>
            <a:pPr algn="l">
              <a:defRPr/>
            </a:pPr>
            <a:r>
              <a:rPr lang="en-US" sz="3200" b="1" dirty="0" smtClean="0">
                <a:solidFill>
                  <a:srgbClr val="92D050"/>
                </a:solidFill>
              </a:rPr>
              <a:t>Engagement with Civil Society</a:t>
            </a:r>
          </a:p>
        </p:txBody>
      </p:sp>
      <p:cxnSp>
        <p:nvCxnSpPr>
          <p:cNvPr id="9" name="Straight Connector 8"/>
          <p:cNvCxnSpPr/>
          <p:nvPr/>
        </p:nvCxnSpPr>
        <p:spPr>
          <a:xfrm>
            <a:off x="0" y="1217613"/>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pic>
        <p:nvPicPr>
          <p:cNvPr id="23"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6200" y="1417422"/>
            <a:ext cx="4572000" cy="5220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Content Placeholder 2"/>
          <p:cNvSpPr>
            <a:spLocks noGrp="1"/>
          </p:cNvSpPr>
          <p:nvPr>
            <p:ph idx="1"/>
          </p:nvPr>
        </p:nvSpPr>
        <p:spPr>
          <a:xfrm>
            <a:off x="4648200" y="1362328"/>
            <a:ext cx="4495800" cy="4352672"/>
          </a:xfrm>
        </p:spPr>
        <p:txBody>
          <a:bodyPr>
            <a:noAutofit/>
          </a:bodyPr>
          <a:lstStyle/>
          <a:p>
            <a:pPr>
              <a:spcAft>
                <a:spcPts val="600"/>
              </a:spcAft>
            </a:pPr>
            <a:endParaRPr lang="en-US" sz="2000" dirty="0" smtClean="0"/>
          </a:p>
          <a:p>
            <a:pPr>
              <a:spcAft>
                <a:spcPts val="600"/>
              </a:spcAft>
            </a:pPr>
            <a:r>
              <a:rPr lang="en-US" sz="2000" dirty="0" smtClean="0"/>
              <a:t>Independent NGO/CSO network set up by </a:t>
            </a:r>
            <a:r>
              <a:rPr lang="en-US" sz="2000" dirty="0" err="1" smtClean="0"/>
              <a:t>Germanwatch</a:t>
            </a:r>
            <a:r>
              <a:rPr lang="en-US" sz="2000" dirty="0" smtClean="0"/>
              <a:t> and includes South &amp; North  NGOs following AF projects/</a:t>
            </a:r>
            <a:r>
              <a:rPr lang="en-US" sz="2000" dirty="0" err="1" smtClean="0"/>
              <a:t>programmes</a:t>
            </a:r>
            <a:endParaRPr lang="en-US" sz="2000" dirty="0" smtClean="0"/>
          </a:p>
          <a:p>
            <a:pPr>
              <a:spcAft>
                <a:spcPts val="600"/>
              </a:spcAft>
            </a:pPr>
            <a:r>
              <a:rPr lang="en-US" sz="2000" dirty="0" smtClean="0"/>
              <a:t>Provides a formal space to represent the community voice at the highest level, at AF Board dialogue at each meeting (3 per </a:t>
            </a:r>
            <a:r>
              <a:rPr lang="en-US" sz="2000" dirty="0" err="1" smtClean="0"/>
              <a:t>yr</a:t>
            </a:r>
            <a:r>
              <a:rPr lang="en-US" sz="2000" dirty="0" smtClean="0"/>
              <a:t>)</a:t>
            </a:r>
          </a:p>
          <a:p>
            <a:pPr>
              <a:spcAft>
                <a:spcPts val="600"/>
              </a:spcAft>
            </a:pPr>
            <a:r>
              <a:rPr lang="en-US" sz="2000" dirty="0" smtClean="0"/>
              <a:t>Has allowed AF to achieve high transparency e.g. now publishing every review and document online </a:t>
            </a:r>
          </a:p>
          <a:p>
            <a:pPr>
              <a:spcAft>
                <a:spcPts val="600"/>
              </a:spcAft>
            </a:pPr>
            <a:endParaRPr lang="en-US" sz="2000" dirty="0" smtClean="0"/>
          </a:p>
          <a:p>
            <a:pPr marL="0" indent="0">
              <a:spcAft>
                <a:spcPts val="600"/>
              </a:spcAft>
              <a:buNone/>
            </a:pPr>
            <a:r>
              <a:rPr lang="en-US" sz="2000" i="1" dirty="0" smtClean="0"/>
              <a:t>      www.AF-network.org</a:t>
            </a:r>
          </a:p>
          <a:p>
            <a:pPr>
              <a:spcAft>
                <a:spcPts val="600"/>
              </a:spcAft>
            </a:pPr>
            <a:endParaRPr lang="en-US" sz="2000" dirty="0"/>
          </a:p>
          <a:p>
            <a:pPr marL="0" indent="0">
              <a:spcAft>
                <a:spcPts val="600"/>
              </a:spcAft>
              <a:buNone/>
            </a:pPr>
            <a:endParaRPr lang="en-US" sz="2000" dirty="0"/>
          </a:p>
        </p:txBody>
      </p:sp>
    </p:spTree>
    <p:extLst>
      <p:ext uri="{BB962C8B-B14F-4D97-AF65-F5344CB8AC3E}">
        <p14:creationId xmlns:p14="http://schemas.microsoft.com/office/powerpoint/2010/main" val="2521806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l="22221" t="12383" r="27779" b="38092"/>
          <a:stretch>
            <a:fillRect/>
          </a:stretch>
        </p:blipFill>
        <p:spPr bwMode="auto">
          <a:xfrm>
            <a:off x="8077200" y="5783263"/>
            <a:ext cx="1066800" cy="947737"/>
          </a:xfrm>
          <a:prstGeom prst="rect">
            <a:avLst/>
          </a:prstGeom>
          <a:noFill/>
          <a:ln w="9525">
            <a:noFill/>
            <a:miter lim="800000"/>
            <a:headEnd/>
            <a:tailEnd/>
          </a:ln>
        </p:spPr>
      </p:pic>
      <p:sp>
        <p:nvSpPr>
          <p:cNvPr id="3075" name="Title 1"/>
          <p:cNvSpPr>
            <a:spLocks noGrp="1"/>
          </p:cNvSpPr>
          <p:nvPr>
            <p:ph type="title"/>
          </p:nvPr>
        </p:nvSpPr>
        <p:spPr>
          <a:xfrm>
            <a:off x="590190" y="20256"/>
            <a:ext cx="8326684" cy="1143000"/>
          </a:xfrm>
        </p:spPr>
        <p:txBody>
          <a:bodyPr>
            <a:noAutofit/>
          </a:bodyPr>
          <a:lstStyle/>
          <a:p>
            <a:pPr algn="l">
              <a:defRPr/>
            </a:pPr>
            <a:r>
              <a:rPr lang="en-US" sz="3200" b="1" dirty="0" smtClean="0">
                <a:solidFill>
                  <a:srgbClr val="92D050"/>
                </a:solidFill>
              </a:rPr>
              <a:t>International Recognition </a:t>
            </a:r>
          </a:p>
        </p:txBody>
      </p:sp>
      <p:cxnSp>
        <p:nvCxnSpPr>
          <p:cNvPr id="9" name="Straight Connector 8"/>
          <p:cNvCxnSpPr/>
          <p:nvPr/>
        </p:nvCxnSpPr>
        <p:spPr>
          <a:xfrm>
            <a:off x="0" y="1217613"/>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44010" y="1905000"/>
            <a:ext cx="7963382" cy="2971800"/>
          </a:xfrm>
          <a:prstGeom prst="roundRect">
            <a:avLst/>
          </a:prstGeom>
          <a:solidFill>
            <a:schemeClr val="accent1">
              <a:lumMod val="40000"/>
              <a:lumOff val="60000"/>
              <a:alpha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buFont typeface="Arial" pitchFamily="34" charset="0"/>
              <a:buChar char="•"/>
            </a:pPr>
            <a:endParaRPr lang="en-US" sz="2000" b="1" dirty="0" smtClean="0">
              <a:solidFill>
                <a:schemeClr val="tx1"/>
              </a:solidFill>
            </a:endParaRPr>
          </a:p>
          <a:p>
            <a:pPr marL="342900" indent="-342900">
              <a:buFont typeface="Arial" pitchFamily="34" charset="0"/>
              <a:buChar char="•"/>
            </a:pPr>
            <a:r>
              <a:rPr lang="en-US" sz="2000" b="1" dirty="0" smtClean="0">
                <a:solidFill>
                  <a:schemeClr val="tx1"/>
                </a:solidFill>
              </a:rPr>
              <a:t>2012 Aid Transparency Index: the </a:t>
            </a:r>
            <a:r>
              <a:rPr lang="en-US" sz="2000" b="1" dirty="0">
                <a:solidFill>
                  <a:schemeClr val="tx1"/>
                </a:solidFill>
              </a:rPr>
              <a:t>F</a:t>
            </a:r>
            <a:r>
              <a:rPr lang="en-US" sz="2000" b="1" dirty="0" smtClean="0">
                <a:solidFill>
                  <a:schemeClr val="tx1"/>
                </a:solidFill>
              </a:rPr>
              <a:t>und ranked 17</a:t>
            </a:r>
            <a:r>
              <a:rPr lang="en-US" sz="2000" b="1" baseline="30000" dirty="0" smtClean="0">
                <a:solidFill>
                  <a:schemeClr val="tx1"/>
                </a:solidFill>
              </a:rPr>
              <a:t>th</a:t>
            </a:r>
            <a:r>
              <a:rPr lang="en-US" sz="2000" b="1" dirty="0" smtClean="0">
                <a:solidFill>
                  <a:schemeClr val="tx1"/>
                </a:solidFill>
              </a:rPr>
              <a:t> out 72 institutions overall  </a:t>
            </a:r>
          </a:p>
          <a:p>
            <a:pPr marL="342900" indent="-342900">
              <a:buFont typeface="Arial" pitchFamily="34" charset="0"/>
              <a:buChar char="•"/>
            </a:pPr>
            <a:r>
              <a:rPr lang="en-US" sz="2000" b="1" dirty="0">
                <a:solidFill>
                  <a:schemeClr val="tx1"/>
                </a:solidFill>
              </a:rPr>
              <a:t>Ranked 1st among climate change finance institutions </a:t>
            </a:r>
          </a:p>
          <a:p>
            <a:endParaRPr lang="en-US" sz="2000" b="1" dirty="0" smtClean="0">
              <a:solidFill>
                <a:schemeClr val="tx1"/>
              </a:solidFill>
            </a:endParaRPr>
          </a:p>
          <a:p>
            <a:r>
              <a:rPr lang="en-US" sz="2000" i="1" dirty="0" smtClean="0">
                <a:solidFill>
                  <a:schemeClr val="tx1"/>
                </a:solidFill>
                <a:hlinkClick r:id="rId4"/>
              </a:rPr>
              <a:t>http://www.publishwhatuoufound.org/index/2012-index</a:t>
            </a:r>
            <a:r>
              <a:rPr lang="en-US" sz="2000" b="1" dirty="0" smtClean="0">
                <a:solidFill>
                  <a:schemeClr val="tx1"/>
                </a:solidFill>
                <a:hlinkClick r:id="rId4"/>
              </a:rPr>
              <a:t>/</a:t>
            </a:r>
            <a:endParaRPr lang="en-US" sz="2000" b="1" dirty="0" smtClean="0">
              <a:solidFill>
                <a:schemeClr val="tx1"/>
              </a:solidFill>
            </a:endParaRPr>
          </a:p>
          <a:p>
            <a:endParaRPr lang="en-US" sz="2000" b="1" dirty="0">
              <a:solidFill>
                <a:schemeClr val="tx1"/>
              </a:solidFill>
            </a:endParaRPr>
          </a:p>
        </p:txBody>
      </p:sp>
    </p:spTree>
    <p:extLst>
      <p:ext uri="{BB962C8B-B14F-4D97-AF65-F5344CB8AC3E}">
        <p14:creationId xmlns:p14="http://schemas.microsoft.com/office/powerpoint/2010/main" val="3367268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alpha val="18000"/>
          </a:schemeClr>
        </a:solidFill>
        <a:ln>
          <a:solidFill>
            <a:srgbClr val="92D050"/>
          </a:solidFill>
        </a:ln>
      </a:spPr>
      <a:bodyPr rtlCol="0" anchor="ctr"/>
      <a:lstStyle>
        <a:defPPr algn="ctr">
          <a:defRPr/>
        </a:defPPr>
      </a:lstStyle>
      <a:style>
        <a:lnRef idx="2">
          <a:schemeClr val="accent3">
            <a:shade val="50000"/>
          </a:schemeClr>
        </a:lnRef>
        <a:fillRef idx="1">
          <a:schemeClr val="accent3"/>
        </a:fillRef>
        <a:effectRef idx="0">
          <a:schemeClr val="accent3"/>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7477</TotalTime>
  <Words>578</Words>
  <Application>Microsoft Office PowerPoint</Application>
  <PresentationFormat>Affichage à l'écran (4:3)</PresentationFormat>
  <Paragraphs>113</Paragraphs>
  <Slides>15</Slides>
  <Notes>15</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Office Theme</vt:lpstr>
      <vt:lpstr>Présentation PowerPoint</vt:lpstr>
      <vt:lpstr>Outline of Presentation</vt:lpstr>
      <vt:lpstr>The Adaptation Fund was established under the Kyoto Protocol of the UNFCCC</vt:lpstr>
      <vt:lpstr>Achievements at March 2013   </vt:lpstr>
      <vt:lpstr>Since 2010 the Fund has approved 28 concrete adaptation projects in vulnerable developing countries </vt:lpstr>
      <vt:lpstr>Outline of Presentation</vt:lpstr>
      <vt:lpstr>Transparency and Accountability</vt:lpstr>
      <vt:lpstr>Engagement with Civil Society</vt:lpstr>
      <vt:lpstr>International Recognition </vt:lpstr>
      <vt:lpstr>Outline of Presentation</vt:lpstr>
      <vt:lpstr>Présentation PowerPoint</vt:lpstr>
      <vt:lpstr>Access to Data</vt:lpstr>
      <vt:lpstr>Open Information Policy</vt:lpstr>
      <vt:lpstr>Licensing Policy</vt:lpstr>
      <vt:lpstr>Présentation PowerPoint</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wb359033</dc:creator>
  <cp:lastModifiedBy>MARTIN  Marc-Antoine</cp:lastModifiedBy>
  <cp:revision>402</cp:revision>
  <cp:lastPrinted>2013-09-05T18:39:54Z</cp:lastPrinted>
  <dcterms:created xsi:type="dcterms:W3CDTF">2011-06-13T07:47:14Z</dcterms:created>
  <dcterms:modified xsi:type="dcterms:W3CDTF">2013-09-22T09:12:10Z</dcterms:modified>
</cp:coreProperties>
</file>